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2.xml" ContentType="application/vnd.openxmlformats-officedocument.presentationml.slideLayout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3.xml" ContentType="application/vnd.openxmlformats-officedocument.presentationml.slideLayou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4.xml" ContentType="application/vnd.openxmlformats-officedocument.presentationml.slideLayou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5.xml" ContentType="application/vnd.openxmlformats-officedocument.presentationml.slideLayout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6.xml" ContentType="application/vnd.openxmlformats-officedocument.presentationml.slideLayout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slideLayouts/slideLayout7.xml" ContentType="application/vnd.openxmlformats-officedocument.presentationml.slideLayout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slideLayouts/slideLayout8.xml" ContentType="application/vnd.openxmlformats-officedocument.presentationml.slideLayout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slideLayouts/slideLayout9.xml" ContentType="application/vnd.openxmlformats-officedocument.presentationml.slideLayout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slideLayouts/slideLayout10.xml" ContentType="application/vnd.openxmlformats-officedocument.presentationml.slideLayout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slideLayouts/slideLayout11.xml" ContentType="application/vnd.openxmlformats-officedocument.presentationml.slideLayout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slideLayouts/slideLayout12.xml" ContentType="application/vnd.openxmlformats-officedocument.presentationml.slideLayout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  <p:sldMasterId id="2147483649" r:id="rId2"/>
  </p:sldMasterIdLst>
  <p:notesMasterIdLst>
    <p:notesMasterId r:id="rId3"/>
  </p:notesMasterIdLst>
  <p:handoutMasterIdLst>
    <p:handoutMasterId r:id="rId4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2" r:id="rId18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1776B7"/>
    <a:srgbClr val="0C4E6C"/>
    <a:srgbClr val="FFFFFF"/>
    <a:srgbClr val="6EBD7E"/>
    <a:srgbClr val="ABACB0"/>
    <a:srgbClr val="3792CB"/>
    <a:srgbClr val="05649B"/>
    <a:srgbClr val="1279A4"/>
    <a:srgbClr val="67834A"/>
    <a:srgbClr val="94BF7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28516" autoAdjust="0"/>
    <p:restoredTop sz="94660"/>
  </p:normalViewPr>
  <p:slideViewPr>
    <p:cSldViewPr showGuides="1" snapToGrid="0">
      <p:cViewPr>
        <p:scale>
          <a:sx n="75" d="100"/>
          <a:sy n="75" d="100"/>
        </p:scale>
        <p:origin x="-1704" y="-942"/>
      </p:cViewPr>
      <p:guideLst>
        <p:guide orient="horz" pos="2162"/>
        <p:guide pos="384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tableStyles" Target="tableStyles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6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altLang="en-US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7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68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altLang="en-US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9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altLang="en-US" lang="zh-CN"/>
          </a:p>
        </p:txBody>
      </p:sp>
      <p:sp>
        <p:nvSpPr>
          <p:cNvPr id="1048760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61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62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763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altLang="en-US" lang="zh-CN"/>
          </a:p>
        </p:txBody>
      </p:sp>
      <p:sp>
        <p:nvSpPr>
          <p:cNvPr id="1048764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幻灯片图像占位符 1"/>
          <p:cNvSpPr>
            <a:spLocks noChangeAspect="1" noRot="1" noGrp="1"/>
          </p:cNvSpPr>
          <p:nvPr>
            <p:ph type="sldImg" idx="2"/>
          </p:nvPr>
        </p:nvSpPr>
        <p:spPr/>
      </p:sp>
      <p:sp>
        <p:nvSpPr>
          <p:cNvPr id="1048590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altLang="en-US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3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6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7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幻灯片图像占位符 1"/>
          <p:cNvSpPr>
            <a:spLocks noChangeAspect="1" noRot="1" noGrp="1"/>
          </p:cNvSpPr>
          <p:nvPr>
            <p:ph type="sldImg" idx="2"/>
          </p:nvPr>
        </p:nvSpPr>
        <p:spPr/>
      </p:sp>
      <p:sp>
        <p:nvSpPr>
          <p:cNvPr id="1048689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59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8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09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5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7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5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1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5849F42C-2DAE-424C-A4B8-3140182C3E9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tags" Target="../tags/tag52.xml"/><Relationship Id="rId3" Type="http://schemas.openxmlformats.org/officeDocument/2006/relationships/tags" Target="../tags/tag53.xml"/><Relationship Id="rId4" Type="http://schemas.openxmlformats.org/officeDocument/2006/relationships/tags" Target="../tags/tag54.xml"/><Relationship Id="rId5" Type="http://schemas.openxmlformats.org/officeDocument/2006/relationships/tags" Target="../tags/tag55.xml"/><Relationship Id="rId6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tags" Target="../tags/tag61.xml"/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tags" Target="../tags/tag7.xml"/><Relationship Id="rId3" Type="http://schemas.openxmlformats.org/officeDocument/2006/relationships/tags" Target="../tags/tag8.xml"/><Relationship Id="rId4" Type="http://schemas.openxmlformats.org/officeDocument/2006/relationships/tags" Target="../tags/tag9.xml"/><Relationship Id="rId5" Type="http://schemas.openxmlformats.org/officeDocument/2006/relationships/tags" Target="../tags/tag10.xml"/><Relationship Id="rId6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tags" Target="../tags/tag28.xml"/><Relationship Id="rId8" Type="http://schemas.openxmlformats.org/officeDocument/2006/relationships/tags" Target="../tags/tag29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tags" Target="../tags/tag34.xml"/><Relationship Id="rId6" Type="http://schemas.openxmlformats.org/officeDocument/2006/relationships/tags" Target="../tags/tag35.xml"/><Relationship Id="rId7" Type="http://schemas.openxmlformats.org/officeDocument/2006/relationships/tags" Target="../tags/tag36.xml"/><Relationship Id="rId8" Type="http://schemas.openxmlformats.org/officeDocument/2006/relationships/tags" Target="../tags/tag37.xml"/><Relationship Id="rId9" Type="http://schemas.openxmlformats.org/officeDocument/2006/relationships/hyperlink" Target="http://www.1ppt.com/moban/" TargetMode="External"/><Relationship Id="rId10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tags" Target="../tags/tag39.xml"/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tags" Target="../tags/tag43.xml"/><Relationship Id="rId3" Type="http://schemas.openxmlformats.org/officeDocument/2006/relationships/tags" Target="../tags/tag44.xml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tags" Target="../tags/tag46.xml"/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tags" Target="../tags/tag49.xml"/><Relationship Id="rId6" Type="http://schemas.openxmlformats.org/officeDocument/2006/relationships/tags" Target="../tags/tag50.xml"/><Relationship Id="rId7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anchor="t" anchorCtr="0" bIns="38100" lIns="101600" rIns="25400" tIns="38100">
            <a:noAutofit/>
          </a:bodyPr>
          <a:lstStyle>
            <a:lvl1pPr algn="ctr">
              <a:defRPr b="0" sz="5400" spc="600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701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bIns="38100" lIns="101600" rIns="76200" tIns="38100">
            <a:noAutofit/>
          </a:bodyPr>
          <a:lstStyle>
            <a:lvl1pPr algn="ctr" eaLnBrk="1" fontAlgn="auto" hangingPunct="1" indent="0" latinLnBrk="0" marL="0">
              <a:lnSpc>
                <a:spcPct val="100000"/>
              </a:lnSpc>
              <a:buNone/>
              <a:defRPr baseline="0" cap="none" sz="2400" kern="1200" normalizeH="0" spc="200" strike="noStrike" u="none">
                <a:solidFill>
                  <a:schemeClr val="tx1"/>
                </a:solidFill>
              </a:defRPr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dirty="0" lang="zh-CN"/>
              <a:t>单击此处编辑副标题</a:t>
            </a:r>
            <a:endParaRPr altLang="en-US" dirty="0" lang="zh-CN"/>
          </a:p>
        </p:txBody>
      </p:sp>
      <p:sp>
        <p:nvSpPr>
          <p:cNvPr id="1048702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3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04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anchor="ctr" anchorCtr="0" bIns="38100" lIns="101600" rIns="76200" rtlCol="0" tIns="38100" vert="eaVert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spcAft>
                <a:spcPts val="0"/>
              </a:spcAft>
              <a:buNone/>
              <a:defRPr altLang="en-US" baseline="0" b="1" cap="none" dirty="0" sz="2400" i="0" kern="1200" kumimoji="0" lang="zh-CN" noProof="1" normalizeH="0" spc="200" strike="noStrike" u="none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729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eaLnBrk="1" fontAlgn="auto" hangingPunct="1" indent="0" latinLnBrk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eaLnBrk="1" fontAlgn="auto" hangingPunct="1" indent="0" latinLnBrk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eaLnBrk="1" fontAlgn="auto" hangingPunct="1" indent="0" latinLnBrk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eaLnBrk="1" fontAlgn="auto" hangingPunct="1" indent="0" latinLnBrk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eaLnBrk="1" fontAlgn="auto" hangingPunct="1" indent="0" latinLnBrk="0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730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1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2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9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0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721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5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6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717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anchor="t" anchorCtr="0" bIns="38100" lIns="101600" rIns="25400" rtlCol="0" tIns="38100" vert="horz">
            <a:noAutofit/>
          </a:bodyPr>
          <a:lstStyle>
            <a:lvl1pPr algn="ctr" defTabSz="914400" eaLnBrk="1" fontAlgn="auto" hangingPunct="1" latinLnBrk="0" marL="0" marR="0" rtl="0">
              <a:lnSpc>
                <a:spcPct val="100000"/>
              </a:lnSpc>
              <a:buNone/>
              <a:defRPr altLang="en-US" baseline="0" b="0" cap="none" dirty="0" sz="5400" i="0" kern="1200" kumimoji="0" lang="zh-CN" noProof="1" normalizeH="0" spc="600" strike="noStrike" u="none">
                <a:solidFill>
                  <a:schemeClr val="tx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/>
        </p:spPr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91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/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92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/>
        </p:spPr>
        <p:txBody>
          <a:bodyPr/>
          <a:p>
            <a:fld id="{2E3AAC11-D570-4EA9-AFC0-30FB72BA45EB}" type="datetimeFigureOut">
              <a:rPr altLang="en-US" lang="zh-CN" smtClean="0">
                <a:solidFill>
                  <a:prstClr val="black"/>
                </a:solidFill>
              </a:rPr>
            </a:fld>
            <a:endParaRPr altLang="en-US" lang="zh-CN">
              <a:solidFill>
                <a:prstClr val="black"/>
              </a:solidFill>
            </a:endParaRPr>
          </a:p>
        </p:txBody>
      </p:sp>
      <p:sp>
        <p:nvSpPr>
          <p:cNvPr id="104869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/>
        </p:spPr>
        <p:txBody>
          <a:bodyPr/>
          <a:p>
            <a:endParaRPr altLang="en-US" lang="zh-CN">
              <a:solidFill>
                <a:prstClr val="black"/>
              </a:solidFill>
            </a:endParaRPr>
          </a:p>
        </p:txBody>
      </p:sp>
      <p:sp>
        <p:nvSpPr>
          <p:cNvPr id="104869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/>
        </p:spPr>
        <p:txBody>
          <a:bodyPr/>
          <a:p>
            <a:fld id="{55ECCFAA-F4FB-487C-9F1E-C8836D0C3DC9}" type="slidenum">
              <a:rPr altLang="en-US" lang="zh-CN" smtClean="0">
                <a:solidFill>
                  <a:prstClr val="black"/>
                </a:solidFill>
              </a:rPr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文本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/>
        </p:spPr>
        <p:txBody>
          <a:bodyPr vert="eaVert"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96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/>
        </p:spPr>
        <p:txBody>
          <a:bodyPr vert="eaVert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97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/>
        </p:spPr>
        <p:txBody>
          <a:bodyPr/>
          <a:p>
            <a:fld id="{2E3AAC11-D570-4EA9-AFC0-30FB72BA45EB}" type="datetimeFigureOut">
              <a:rPr altLang="en-US" lang="zh-CN" smtClean="0">
                <a:solidFill>
                  <a:prstClr val="black"/>
                </a:solidFill>
              </a:rPr>
            </a:fld>
            <a:endParaRPr altLang="en-US" lang="zh-CN">
              <a:solidFill>
                <a:prstClr val="black"/>
              </a:solidFill>
            </a:endParaRPr>
          </a:p>
        </p:txBody>
      </p:sp>
      <p:sp>
        <p:nvSpPr>
          <p:cNvPr id="104869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/>
        </p:spPr>
        <p:txBody>
          <a:bodyPr/>
          <a:p>
            <a:endParaRPr altLang="en-US" lang="zh-CN">
              <a:solidFill>
                <a:prstClr val="black"/>
              </a:solidFill>
            </a:endParaRPr>
          </a:p>
        </p:txBody>
      </p:sp>
      <p:sp>
        <p:nvSpPr>
          <p:cNvPr id="104869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/>
        </p:spPr>
        <p:txBody>
          <a:bodyPr/>
          <a:p>
            <a:fld id="{55ECCFAA-F4FB-487C-9F1E-C8836D0C3DC9}" type="slidenum">
              <a:rPr altLang="en-US" lang="zh-CN" smtClean="0">
                <a:solidFill>
                  <a:prstClr val="black"/>
                </a:solidFill>
              </a:rPr>
            </a:fld>
            <a:endParaRPr altLang="en-US" lang="zh-CN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anchor="ctr" anchorCtr="0" bIns="38100" lIns="101600" rIns="76200" rtlCol="0" tIns="38100" vert="horz">
            <a:noAutofit/>
          </a:bodyPr>
          <a:lstStyle>
            <a:lvl1pPr algn="l" defTabSz="914400" eaLnBrk="1" fontAlgn="auto" hangingPunct="1" latinLnBrk="0" marL="0" marR="0" rtl="0">
              <a:lnSpc>
                <a:spcPct val="100000"/>
              </a:lnSpc>
              <a:buNone/>
              <a:defRPr altLang="en-US" baseline="0" b="1" cap="none" dirty="0" sz="2800" i="0" kern="1200" kumimoji="0" lang="zh-CN" noProof="1" normalizeH="0" spc="200" strike="noStrike" u="none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58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58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anchor="t" anchorCtr="0" bIns="38100" lIns="101600" rIns="63500" tIns="38100">
            <a:noAutofit/>
          </a:bodyPr>
          <a:lstStyle>
            <a:lvl1pPr>
              <a:defRPr b="0" cap="none" sz="3600" kern="1200" normalizeH="0" spc="300" strike="noStrike" u="none">
                <a:solidFill>
                  <a:schemeClr val="tx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734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bIns="38100" lIns="101600" rIns="76200" tIns="38100">
            <a:noAutofit/>
          </a:bodyPr>
          <a:lstStyle>
            <a:lvl1pPr eaLnBrk="1" fontAlgn="auto" hangingPunct="1" indent="0" latinLnBrk="0" marL="0">
              <a:buNone/>
              <a:defRPr altLang="en-US" baseline="0" b="0" cap="none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735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6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37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anchor="ctr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800" i="0" kern="1200" kumimoji="0" lang="zh-CN" noProof="1" normalizeH="0" spc="200" strike="noStrike" u="none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39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40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741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42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43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anchor="ctr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800" i="0" kern="1200" kumimoji="0" lang="zh-CN" noProof="1" normalizeH="0" spc="200" strike="noStrike" u="none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45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anchor="t" anchorCtr="0" bIns="38100" lIns="101600" rIns="76200" tIns="38100">
            <a:noAutofit/>
          </a:bodyPr>
          <a:lstStyle>
            <a:lvl1pPr eaLnBrk="1" fontAlgn="auto" hangingPunct="1" indent="0" latinLnBrk="0" marL="0">
              <a:lnSpc>
                <a:spcPct val="100000"/>
              </a:lnSpc>
              <a:spcAft>
                <a:spcPts val="0"/>
              </a:spcAft>
              <a:buNone/>
              <a:defRPr baseline="0" b="1" cap="none" sz="2000" kern="1200" normalizeH="0" spc="200" strike="noStrike" u="none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8746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47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altLang="en-US" baseline="0" b="1" cap="none" dirty="0" sz="2000" i="0" kern="1200" kumimoji="0" lang="zh-CN" noProof="1" normalizeH="0" spc="20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748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49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50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1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1_比较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anchor="ctr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800" i="0" kern="1200" kumimoji="0" lang="zh-CN" noProof="1" normalizeH="0" spc="200" strike="noStrike" u="none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06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anchor="t" anchorCtr="0" bIns="38100" lIns="101600" rIns="76200" tIns="38100">
            <a:noAutofit/>
          </a:bodyPr>
          <a:lstStyle>
            <a:lvl1pPr eaLnBrk="1" fontAlgn="auto" hangingPunct="1" indent="0" latinLnBrk="0" marL="0">
              <a:lnSpc>
                <a:spcPct val="100000"/>
              </a:lnSpc>
              <a:spcAft>
                <a:spcPts val="0"/>
              </a:spcAft>
              <a:buNone/>
              <a:defRPr baseline="0" b="1" cap="none" sz="2000" kern="1200" normalizeH="0" spc="200" strike="noStrike" u="none">
                <a:solidFill>
                  <a:schemeClr val="tx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8707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08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anchor="t" anchorCtr="0" bIns="38100" lIns="101600" rIns="76200" rtlCol="0" tIns="38100" vert="horz">
            <a:noAutofit/>
          </a:bodyPr>
          <a:lstStyle>
            <a:lvl1pPr algn="l" defTabSz="9144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altLang="en-US" baseline="0" b="1" cap="none" dirty="0" sz="2000" i="0" kern="1200" kumimoji="0" lang="zh-CN" noProof="1" normalizeH="0" spc="20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709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10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1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2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713" name="TextBox 10"/>
          <p:cNvSpPr txBox="1"/>
          <p:nvPr userDrawn="1"/>
        </p:nvSpPr>
        <p:spPr>
          <a:xfrm>
            <a:off x="1007605" y="6717169"/>
            <a:ext cx="1800200" cy="118430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200000"/>
              </a:lnSpc>
            </a:pPr>
            <a:r>
              <a:rPr altLang="zh-CN" dirty="0" sz="100" lang="en-US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PPT</a:t>
            </a:r>
            <a:r>
              <a:rPr altLang="en-US" dirty="0" sz="100" lang="zh-CN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模板</a:t>
            </a:r>
            <a:r>
              <a:rPr altLang="en-US" dirty="0" sz="100" lang="zh-CN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altLang="zh-CN" dirty="0" sz="100" 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altLang="en-US" dirty="0" sz="100" lang="zh-CN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altLang="zh-CN" dirty="0" sz="100" lang="en-US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anchor="ctr" anchorCtr="0" bIns="38100" lIns="101600" rIns="76200" rtlCol="0" tIns="38100" vert="horz">
            <a:noAutofit/>
          </a:bodyPr>
          <a:lstStyle>
            <a:lvl1pPr algn="l" defTabSz="9144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2800" i="0" kern="1200" kumimoji="0" lang="zh-CN" noProof="1" normalizeH="0" spc="200" strike="noStrike" u="none">
                <a:solidFill>
                  <a:schemeClr val="tx1"/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75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5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57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58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bIns="0" lIns="101600" rIns="82550" rtlCol="0" tIns="0" vert="horz">
            <a:noAutofit/>
          </a:bodyPr>
          <a:lstStyle>
            <a:lvl1pPr algn="l" defTabSz="9144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  <a:lvl2pPr algn="l" defTabSz="914400" eaLnBrk="1" fontAlgn="auto" hangingPunct="1" indent="-228600" latinLnBrk="0" lvl="1" marL="6858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algn="l" pos="1609725"/>
              </a:tabLst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914400" eaLnBrk="1" fontAlgn="auto" hangingPunct="1" indent="-228600" latinLnBrk="0" lvl="2" marL="11430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914400" eaLnBrk="1" fontAlgn="auto" hangingPunct="1" indent="-228600" latinLnBrk="0" lvl="3" marL="16002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914400" eaLnBrk="1" fontAlgn="auto" hangingPunct="1" indent="-228600" latinLnBrk="0" lvl="4" marL="20574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723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bIns="0" lIns="101600" rIns="82550" rtlCol="0" tIns="0" vert="horz">
            <a:normAutofit/>
          </a:bodyPr>
          <a:lstStyle>
            <a:lvl1pPr algn="l" defTabSz="914400" eaLnBrk="1" fontAlgn="auto" hangingPunct="1" indent="-228600" latinLnBrk="0" lvl="0" marL="228600" marR="0" rtl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altLang="en-US" baseline="0" b="0" cap="none" dirty="0" sz="1600" i="0" kern="1200" kumimoji="0" lang="zh-CN" noProof="1" normalizeH="0" spc="150" strike="noStrike" u="non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1048724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725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26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FABC47A4-756D-490B-A52F-7D9E2C9FC05F}" type="slidenum">
              <a:rPr altLang="en-US" lang="zh-CN" smtClean="0"/>
            </a:fld>
            <a:endParaRPr altLang="en-US" lang="zh-CN"/>
          </a:p>
        </p:txBody>
      </p:sp>
      <p:sp>
        <p:nvSpPr>
          <p:cNvPr id="1048727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ags" Target="../tags/tag64.xml"/><Relationship Id="rId14" Type="http://schemas.openxmlformats.org/officeDocument/2006/relationships/tags" Target="../tags/tag65.xml"/><Relationship Id="rId15" Type="http://schemas.openxmlformats.org/officeDocument/2006/relationships/tags" Target="../tags/tag66.xml"/><Relationship Id="rId16" Type="http://schemas.openxmlformats.org/officeDocument/2006/relationships/tags" Target="../tags/tag67.xml"/><Relationship Id="rId17" Type="http://schemas.openxmlformats.org/officeDocument/2006/relationships/tags" Target="../tags/tag68.xml"/><Relationship Id="rId18" Type="http://schemas.openxmlformats.org/officeDocument/2006/relationships/tags" Target="../tags/tag69.xml"/><Relationship Id="rId19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/>
        </p:spPr>
        <p:txBody>
          <a:bodyPr anchor="ctr" anchorCtr="0" bIns="38100" lIns="101600" rIns="76200" rtlCol="0" tIns="38100" vert="horz">
            <a:noAutofit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/>
        </p:spPr>
        <p:txBody>
          <a:bodyPr bIns="0" lIns="101600" rIns="82550" rtlCol="0" tIns="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dirty="0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581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l" defTabSz="914400" eaLnBrk="1" fontAlgn="auto" hangingPunct="1" latinLnBrk="0" rtl="0">
        <a:lnSpc>
          <a:spcPct val="100000"/>
        </a:lnSpc>
        <a:spcBef>
          <a:spcPct val="0"/>
        </a:spcBef>
        <a:buNone/>
        <a:defRPr b="1" cap="none" sz="2800" kern="1200" normalizeH="0" spc="200" strike="noStrike" u="none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fontAlgn="auto" hangingPunct="1" indent="-228600" latinLnBrk="0" marL="2286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fontAlgn="auto" hangingPunct="1" indent="-228600" latinLnBrk="0" marL="6858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algn="l" pos="1609725"/>
        </a:tabLst>
        <a:defRPr baseline="0" cap="none" sz="1600" kern="1200" normalizeH="0" spc="150" strike="noStrike" u="none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fontAlgn="auto" hangingPunct="1" indent="-228600" latinLnBrk="0" marL="11430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fontAlgn="auto" hangingPunct="1" indent="-228600" latinLnBrk="0" marL="16002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fontAlgn="auto" hangingPunct="1" indent="-228600" latinLnBrk="0" marL="2057400" rtl="0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baseline="0" cap="none" sz="1600" kern="1200" normalizeH="0" spc="150" strike="noStrike" u="none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tx1="dk1" tx2="dk2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slideLayout" Target="../slideLayouts/slideLayout2.xml"/><Relationship Id="rId17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tags" Target="../tags/tag70.xml"/><Relationship Id="rId6" Type="http://schemas.openxmlformats.org/officeDocument/2006/relationships/tags" Target="../tags/tag71.xml"/><Relationship Id="rId7" Type="http://schemas.openxmlformats.org/officeDocument/2006/relationships/tags" Target="../tags/tag72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slideLayout" Target="../slideLayouts/slideLayout2.xml"/><Relationship Id="rId17" Type="http://schemas.openxmlformats.org/officeDocument/2006/relationships/notesSlide" Target="../notesSlides/notesSlide1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3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sp>
        <p:nvSpPr>
          <p:cNvPr id="1048587" name="圆角矩形 6"/>
          <p:cNvSpPr/>
          <p:nvPr/>
        </p:nvSpPr>
        <p:spPr>
          <a:xfrm>
            <a:off x="2891155" y="1454727"/>
            <a:ext cx="6754336" cy="1767898"/>
          </a:xfrm>
          <a:prstGeom prst="roundRect">
            <a:avLst>
              <a:gd name="adj" fmla="val 16336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153" name="图片 2" descr="816050中间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rcRect/>
          <a:stretch>
            <a:fillRect/>
          </a:stretch>
        </p:blipFill>
        <p:spPr>
          <a:xfrm>
            <a:off x="4584065" y="3820795"/>
            <a:ext cx="3023235" cy="2446020"/>
          </a:xfrm>
          <a:prstGeom prst="rect"/>
        </p:spPr>
      </p:pic>
      <p:pic>
        <p:nvPicPr>
          <p:cNvPr id="2097154" name="图片 3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>
            <a:lum bright="36000" contrast="-42000"/>
          </a:blip>
          <a:srcRect/>
          <a:stretch>
            <a:fillRect/>
          </a:stretch>
        </p:blipFill>
        <p:spPr>
          <a:xfrm>
            <a:off x="9817735" y="2123440"/>
            <a:ext cx="2401570" cy="4367530"/>
          </a:xfrm>
          <a:prstGeom prst="rect"/>
        </p:spPr>
      </p:pic>
      <p:pic>
        <p:nvPicPr>
          <p:cNvPr id="2097155" name="图片 4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rcRect/>
          <a:stretch>
            <a:fillRect/>
          </a:stretch>
        </p:blipFill>
        <p:spPr>
          <a:xfrm>
            <a:off x="-635" y="2230120"/>
            <a:ext cx="2317115" cy="4639945"/>
          </a:xfrm>
          <a:prstGeom prst="rect"/>
        </p:spPr>
      </p:pic>
      <p:pic>
        <p:nvPicPr>
          <p:cNvPr id="2097156" name="图片 5" descr="816050左下1"/>
          <p:cNvPicPr>
            <a:picLocks noChangeAspect="1"/>
          </p:cNvPicPr>
          <p:nvPr/>
        </p:nvPicPr>
        <p:blipFill>
          <a:blip xmlns:r="http://schemas.openxmlformats.org/officeDocument/2006/relationships" r:embed="rId5" cstate="screen">
            <a:lum contrast="-42000"/>
          </a:blip>
          <a:srcRect/>
          <a:stretch>
            <a:fillRect/>
          </a:stretch>
        </p:blipFill>
        <p:spPr>
          <a:xfrm>
            <a:off x="697865" y="3222625"/>
            <a:ext cx="3195955" cy="3602355"/>
          </a:xfrm>
          <a:prstGeom prst="rect"/>
        </p:spPr>
      </p:pic>
      <p:pic>
        <p:nvPicPr>
          <p:cNvPr id="2097157" name="图片 6" descr="816050下部光斑"/>
          <p:cNvPicPr>
            <a:picLocks noChangeAspect="1"/>
          </p:cNvPicPr>
          <p:nvPr/>
        </p:nvPicPr>
        <p:blipFill>
          <a:blip xmlns:r="http://schemas.openxmlformats.org/officeDocument/2006/relationships" r:embed="rId6" cstate="screen"/>
          <a:srcRect/>
          <a:stretch>
            <a:fillRect/>
          </a:stretch>
        </p:blipFill>
        <p:spPr>
          <a:xfrm>
            <a:off x="4138930" y="4826000"/>
            <a:ext cx="6405245" cy="1734185"/>
          </a:xfrm>
          <a:prstGeom prst="rect"/>
        </p:spPr>
      </p:pic>
      <p:pic>
        <p:nvPicPr>
          <p:cNvPr id="2097158" name="图片 7" descr="816050右下海星"/>
          <p:cNvPicPr>
            <a:picLocks noChangeAspect="1"/>
          </p:cNvPicPr>
          <p:nvPr/>
        </p:nvPicPr>
        <p:blipFill>
          <a:blip xmlns:r="http://schemas.openxmlformats.org/officeDocument/2006/relationships" r:embed="rId7" cstate="screen"/>
          <a:srcRect/>
          <a:stretch>
            <a:fillRect/>
          </a:stretch>
        </p:blipFill>
        <p:spPr>
          <a:xfrm>
            <a:off x="9942195" y="5437505"/>
            <a:ext cx="1783080" cy="2193925"/>
          </a:xfrm>
          <a:prstGeom prst="rect"/>
        </p:spPr>
      </p:pic>
      <p:pic>
        <p:nvPicPr>
          <p:cNvPr id="2097159" name="图片 8" descr="816050左侧光斑"/>
          <p:cNvPicPr>
            <a:picLocks noChangeAspect="1"/>
          </p:cNvPicPr>
          <p:nvPr/>
        </p:nvPicPr>
        <p:blipFill>
          <a:blip xmlns:r="http://schemas.openxmlformats.org/officeDocument/2006/relationships" r:embed="rId8" cstate="screen"/>
          <a:srcRect/>
          <a:stretch>
            <a:fillRect/>
          </a:stretch>
        </p:blipFill>
        <p:spPr>
          <a:xfrm>
            <a:off x="588010" y="1869440"/>
            <a:ext cx="1604645" cy="2191385"/>
          </a:xfrm>
          <a:prstGeom prst="rect"/>
        </p:spPr>
      </p:pic>
      <p:pic>
        <p:nvPicPr>
          <p:cNvPr id="2097160" name="图片 9" descr="816050左侧光斑"/>
          <p:cNvPicPr>
            <a:picLocks noChangeAspect="1"/>
          </p:cNvPicPr>
          <p:nvPr/>
        </p:nvPicPr>
        <p:blipFill>
          <a:blip xmlns:r="http://schemas.openxmlformats.org/officeDocument/2006/relationships" r:embed="rId9" cstate="screen"/>
          <a:srcRect/>
          <a:stretch>
            <a:fillRect/>
          </a:stretch>
        </p:blipFill>
        <p:spPr>
          <a:xfrm rot="3360000">
            <a:off x="1049655" y="4575810"/>
            <a:ext cx="1017270" cy="1389380"/>
          </a:xfrm>
          <a:prstGeom prst="rect"/>
        </p:spPr>
      </p:pic>
      <p:pic>
        <p:nvPicPr>
          <p:cNvPr id="2097161" name="图片 10" descr="816050下部光斑"/>
          <p:cNvPicPr>
            <a:picLocks noChangeAspect="1"/>
          </p:cNvPicPr>
          <p:nvPr/>
        </p:nvPicPr>
        <p:blipFill>
          <a:blip xmlns:r="http://schemas.openxmlformats.org/officeDocument/2006/relationships" r:embed="rId10" cstate="screen"/>
          <a:srcRect/>
          <a:stretch>
            <a:fillRect/>
          </a:stretch>
        </p:blipFill>
        <p:spPr>
          <a:xfrm>
            <a:off x="2616200" y="5302250"/>
            <a:ext cx="5793740" cy="1568450"/>
          </a:xfrm>
          <a:prstGeom prst="rect"/>
        </p:spPr>
      </p:pic>
      <p:pic>
        <p:nvPicPr>
          <p:cNvPr id="2097162" name="图片 11" descr="816050气泡"/>
          <p:cNvPicPr>
            <a:picLocks noChangeAspect="1"/>
          </p:cNvPicPr>
          <p:nvPr/>
        </p:nvPicPr>
        <p:blipFill>
          <a:blip xmlns:r="http://schemas.openxmlformats.org/officeDocument/2006/relationships" r:embed="rId11" cstate="screen"/>
          <a:srcRect/>
          <a:stretch>
            <a:fillRect/>
          </a:stretch>
        </p:blipFill>
        <p:spPr>
          <a:xfrm>
            <a:off x="697865" y="-521970"/>
            <a:ext cx="4320540" cy="4433570"/>
          </a:xfrm>
          <a:prstGeom prst="rect"/>
        </p:spPr>
      </p:pic>
      <p:pic>
        <p:nvPicPr>
          <p:cNvPr id="2097163" name="图片 12" descr="816050气泡2"/>
          <p:cNvPicPr>
            <a:picLocks noChangeAspect="1"/>
          </p:cNvPicPr>
          <p:nvPr/>
        </p:nvPicPr>
        <p:blipFill>
          <a:blip xmlns:r="http://schemas.openxmlformats.org/officeDocument/2006/relationships" r:embed="rId12" cstate="screen"/>
          <a:srcRect/>
          <a:stretch>
            <a:fillRect/>
          </a:stretch>
        </p:blipFill>
        <p:spPr>
          <a:xfrm>
            <a:off x="6851015" y="-102235"/>
            <a:ext cx="5045075" cy="3325495"/>
          </a:xfrm>
          <a:prstGeom prst="rect"/>
        </p:spPr>
      </p:pic>
      <p:pic>
        <p:nvPicPr>
          <p:cNvPr id="2097164" name="图片 13" descr="816050气泡"/>
          <p:cNvPicPr>
            <a:picLocks noChangeAspect="1"/>
          </p:cNvPicPr>
          <p:nvPr/>
        </p:nvPicPr>
        <p:blipFill>
          <a:blip xmlns:r="http://schemas.openxmlformats.org/officeDocument/2006/relationships" r:embed="rId13" cstate="screen"/>
          <a:srcRect/>
          <a:stretch>
            <a:fillRect/>
          </a:stretch>
        </p:blipFill>
        <p:spPr>
          <a:xfrm rot="1200000">
            <a:off x="8803468" y="461240"/>
            <a:ext cx="3554730" cy="3691890"/>
          </a:xfrm>
          <a:prstGeom prst="rect"/>
        </p:spPr>
      </p:pic>
      <p:pic>
        <p:nvPicPr>
          <p:cNvPr id="2097165" name="图片 14" descr="816050中间"/>
          <p:cNvPicPr>
            <a:picLocks noChangeAspect="1"/>
          </p:cNvPicPr>
          <p:nvPr/>
        </p:nvPicPr>
        <p:blipFill>
          <a:blip xmlns:r="http://schemas.openxmlformats.org/officeDocument/2006/relationships" r:embed="rId14" cstate="screen"/>
          <a:srcRect/>
          <a:stretch>
            <a:fillRect/>
          </a:stretch>
        </p:blipFill>
        <p:spPr>
          <a:xfrm>
            <a:off x="8409940" y="5191760"/>
            <a:ext cx="1238885" cy="1002665"/>
          </a:xfrm>
          <a:prstGeom prst="rect"/>
        </p:spPr>
      </p:pic>
      <p:sp>
        <p:nvSpPr>
          <p:cNvPr id="1048588" name="文本框 31"/>
          <p:cNvSpPr txBox="1"/>
          <p:nvPr/>
        </p:nvSpPr>
        <p:spPr>
          <a:xfrm>
            <a:off x="3120898" y="1782064"/>
            <a:ext cx="6252654" cy="141224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CN" b="1" dirty="0" sz="4400" lang="en-US">
                <a:ln w="28575">
                  <a:solidFill>
                    <a:schemeClr val="bg1"/>
                  </a:solidFill>
                </a:ln>
                <a:solidFill>
                  <a:srgbClr val="0C4E6C"/>
                </a:solidFill>
                <a:cs typeface="+mn-ea"/>
                <a:sym typeface="+mn-lt"/>
              </a:rPr>
              <a:t>"Lock-in" Cripr/Cas Tool</a:t>
            </a:r>
            <a:endParaRPr altLang="zh-CN" b="1" dirty="0" sz="4400" lang="en-US">
              <a:ln w="28575">
                <a:solidFill>
                  <a:schemeClr val="bg1"/>
                </a:solidFill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166" name="图片 15" descr="816050右下海星"/>
          <p:cNvPicPr>
            <a:picLocks noChangeAspect="1"/>
          </p:cNvPicPr>
          <p:nvPr/>
        </p:nvPicPr>
        <p:blipFill>
          <a:blip xmlns:r="http://schemas.openxmlformats.org/officeDocument/2006/relationships" r:embed="rId15" cstate="screen"/>
          <a:srcRect/>
          <a:stretch>
            <a:fillRect/>
          </a:stretch>
        </p:blipFill>
        <p:spPr>
          <a:xfrm rot="20400000">
            <a:off x="7743825" y="2560955"/>
            <a:ext cx="762000" cy="93789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advTm="0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0"/>
                                        <p:tgtEl>
                                          <p:spTgt spid="2097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3"/>
                                        <p:tgtEl>
                                          <p:spTgt spid="2097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500"/>
                            </p:stCondLst>
                            <p:childTnLst>
                              <p:par>
                                <p:cTn fill="hold" id="15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7"/>
                                        <p:tgtEl>
                                          <p:spTgt spid="2097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0"/>
                                        <p:tgtEl>
                                          <p:spTgt spid="2097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">
                            <p:stCondLst>
                              <p:cond delay="1000"/>
                            </p:stCondLst>
                            <p:childTnLst>
                              <p:par>
                                <p:cTn fill="hold" id="22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8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0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1000"/>
                            </p:stCondLst>
                            <p:childTnLst>
                              <p:par>
                                <p:cTn fill="hold" id="33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5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38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40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1">
                            <p:stCondLst>
                              <p:cond delay="2000"/>
                            </p:stCondLst>
                            <p:childTnLst>
                              <p:par>
                                <p:cTn fill="hold" id="42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44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45"/>
                                        <p:tgtEl>
                                          <p:spTgt spid="209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6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47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49"/>
                                        <p:tgtEl>
                                          <p:spTgt spid="104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7" grpId="0" bldLvl="0" animBg="1"/>
      <p:bldP spid="104858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6" name="图片 3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sp>
        <p:nvSpPr>
          <p:cNvPr id="1048652" name="矩形 8"/>
          <p:cNvSpPr/>
          <p:nvPr/>
        </p:nvSpPr>
        <p:spPr>
          <a:xfrm>
            <a:off x="590550" y="470535"/>
            <a:ext cx="11038840" cy="592455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653" name="文本框 31"/>
          <p:cNvSpPr txBox="1"/>
          <p:nvPr/>
        </p:nvSpPr>
        <p:spPr>
          <a:xfrm>
            <a:off x="1185418" y="696214"/>
            <a:ext cx="6964681" cy="574040"/>
          </a:xfrm>
          <a:prstGeom prst="rect"/>
          <a:noFill/>
        </p:spPr>
        <p:txBody>
          <a:bodyPr rtlCol="0" wrap="none">
            <a:spAutoFit/>
          </a:bodyPr>
          <a:p>
            <a:pPr algn="l"/>
            <a:r>
              <a:rPr dirty="0" sz="3200" lang="zh-CN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使用 PNA 阻断错配序列（钳位效果）</a:t>
            </a:r>
            <a:endParaRPr dirty="0" sz="32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217" name="图片 7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>
            <a:lum bright="36000" contrast="-42000"/>
          </a:blip>
          <a:srcRect/>
          <a:stretch>
            <a:fillRect/>
          </a:stretch>
        </p:blipFill>
        <p:spPr>
          <a:xfrm>
            <a:off x="10817225" y="4581525"/>
            <a:ext cx="1402080" cy="2550795"/>
          </a:xfrm>
          <a:prstGeom prst="rect"/>
        </p:spPr>
      </p:pic>
      <p:pic>
        <p:nvPicPr>
          <p:cNvPr id="2097218" name="图片 5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4130" y="3658235"/>
            <a:ext cx="1576070" cy="3156585"/>
          </a:xfrm>
          <a:prstGeom prst="rect"/>
        </p:spPr>
      </p:pic>
      <p:pic>
        <p:nvPicPr>
          <p:cNvPr id="2097219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090930" y="2163445"/>
            <a:ext cx="3749675" cy="2698750"/>
          </a:xfrm>
          <a:prstGeom prst="rect"/>
        </p:spPr>
      </p:pic>
      <p:sp>
        <p:nvSpPr>
          <p:cNvPr id="1048654" name="文本框 4"/>
          <p:cNvSpPr txBox="1"/>
          <p:nvPr/>
        </p:nvSpPr>
        <p:spPr>
          <a:xfrm>
            <a:off x="1744345" y="5539105"/>
            <a:ext cx="2936240" cy="368300"/>
          </a:xfrm>
          <a:prstGeom prst="rect"/>
          <a:noFill/>
        </p:spPr>
        <p:txBody>
          <a:bodyPr rtlCol="0" wrap="square">
            <a:spAutoFit/>
          </a:bodyPr>
          <a:p>
            <a:r>
              <a:rPr altLang="zh-CN" lang="en-US">
                <a:solidFill>
                  <a:schemeClr val="accent1"/>
                </a:solidFill>
              </a:rPr>
              <a:t>PNA</a:t>
            </a:r>
            <a:r>
              <a:rPr altLang="en-US" lang="zh-CN">
                <a:solidFill>
                  <a:schemeClr val="accent1"/>
                </a:solidFill>
                <a:ea typeface="宋体" panose="02010600030101010101" pitchFamily="2" charset="-122"/>
              </a:rPr>
              <a:t>和</a:t>
            </a:r>
            <a:r>
              <a:rPr altLang="zh-CN" lang="en-US">
                <a:solidFill>
                  <a:schemeClr val="accent1"/>
                </a:solidFill>
                <a:ea typeface="宋体" panose="02010600030101010101" pitchFamily="2" charset="-122"/>
              </a:rPr>
              <a:t>DNA</a:t>
            </a:r>
            <a:r>
              <a:rPr altLang="en-US" lang="zh-CN">
                <a:solidFill>
                  <a:schemeClr val="accent1"/>
                </a:solidFill>
                <a:ea typeface="宋体" panose="02010600030101010101" pitchFamily="2" charset="-122"/>
              </a:rPr>
              <a:t>的对比</a:t>
            </a:r>
            <a:endParaRPr altLang="en-US" lang="zh-CN">
              <a:solidFill>
                <a:schemeClr val="accent1"/>
              </a:solidFill>
              <a:ea typeface="宋体" panose="02010600030101010101" pitchFamily="2" charset="-122"/>
            </a:endParaRPr>
          </a:p>
        </p:txBody>
      </p:sp>
      <p:pic>
        <p:nvPicPr>
          <p:cNvPr id="2097220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4937760" y="1431290"/>
            <a:ext cx="3390900" cy="2395855"/>
          </a:xfrm>
          <a:prstGeom prst="rect"/>
        </p:spPr>
      </p:pic>
      <p:pic>
        <p:nvPicPr>
          <p:cNvPr id="2097221" name="图片 14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935855" y="3726815"/>
            <a:ext cx="3239135" cy="2289810"/>
          </a:xfrm>
          <a:prstGeom prst="rect"/>
        </p:spPr>
      </p:pic>
      <p:pic>
        <p:nvPicPr>
          <p:cNvPr id="2097222" name="图片 15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8279130" y="2193290"/>
            <a:ext cx="3125470" cy="2668905"/>
          </a:xfrm>
          <a:prstGeom prst="rect"/>
        </p:spPr>
      </p:pic>
    </p:spTree>
  </p:cSld>
  <p:clrMapOvr>
    <a:masterClrMapping/>
  </p:clrMapOvr>
  <p:transition advTm="0"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3" name="图片 3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sp>
        <p:nvSpPr>
          <p:cNvPr id="1048658" name="矩形 8"/>
          <p:cNvSpPr/>
          <p:nvPr/>
        </p:nvSpPr>
        <p:spPr>
          <a:xfrm>
            <a:off x="590550" y="470535"/>
            <a:ext cx="11038840" cy="592455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659" name="文本框 31"/>
          <p:cNvSpPr txBox="1"/>
          <p:nvPr/>
        </p:nvSpPr>
        <p:spPr>
          <a:xfrm>
            <a:off x="1295908" y="706374"/>
            <a:ext cx="4589781" cy="574040"/>
          </a:xfrm>
          <a:prstGeom prst="rect"/>
          <a:noFill/>
        </p:spPr>
        <p:txBody>
          <a:bodyPr rtlCol="0" wrap="none">
            <a:spAutoFit/>
          </a:bodyPr>
          <a:p>
            <a:pPr algn="l"/>
            <a:r>
              <a:rPr dirty="0" sz="3200" lang="zh-CN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CSM6-CAS13 串联分析</a:t>
            </a:r>
            <a:endParaRPr dirty="0" sz="32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224" name="图片 7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>
            <a:lum bright="36000" contrast="-42000"/>
          </a:blip>
          <a:srcRect/>
          <a:stretch>
            <a:fillRect/>
          </a:stretch>
        </p:blipFill>
        <p:spPr>
          <a:xfrm>
            <a:off x="10817225" y="4581525"/>
            <a:ext cx="1402080" cy="2550795"/>
          </a:xfrm>
          <a:prstGeom prst="rect"/>
        </p:spPr>
      </p:pic>
      <p:pic>
        <p:nvPicPr>
          <p:cNvPr id="2097225" name="图片 5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4130" y="3658235"/>
            <a:ext cx="1576070" cy="3156585"/>
          </a:xfrm>
          <a:prstGeom prst="rect"/>
        </p:spPr>
      </p:pic>
      <p:pic>
        <p:nvPicPr>
          <p:cNvPr id="2097226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695450" y="2049780"/>
            <a:ext cx="5307330" cy="2974340"/>
          </a:xfrm>
          <a:prstGeom prst="rect"/>
        </p:spPr>
      </p:pic>
      <p:sp>
        <p:nvSpPr>
          <p:cNvPr id="1048660" name="文本框 2"/>
          <p:cNvSpPr txBox="1"/>
          <p:nvPr/>
        </p:nvSpPr>
        <p:spPr>
          <a:xfrm>
            <a:off x="7383145" y="1710055"/>
            <a:ext cx="3501390" cy="4060825"/>
          </a:xfrm>
          <a:prstGeom prst="rect"/>
          <a:noFill/>
        </p:spPr>
        <p:txBody>
          <a:bodyPr rtlCol="0" wrap="square">
            <a:noAutofit/>
          </a:bodyPr>
          <a:p>
            <a:r>
              <a:rPr altLang="en-US" lang="zh-CN"/>
              <a:t>1. 带束缚的 PNA 对错配链 RNA 的屏蔽</a:t>
            </a:r>
            <a:endParaRPr altLang="en-US" lang="zh-CN"/>
          </a:p>
          <a:p>
            <a:r>
              <a:rPr altLang="en-US" lang="zh-CN"/>
              <a:t>2.CSM6识别RNA后接触合成环四或六腺苷酸，释放CA4和CA6激活CARF结构域</a:t>
            </a:r>
            <a:endParaRPr altLang="en-US" lang="zh-CN"/>
          </a:p>
          <a:p>
            <a:r>
              <a:rPr altLang="en-US" lang="zh-CN"/>
              <a:t>3.CSM6触发</a:t>
            </a:r>
            <a:r>
              <a:rPr altLang="zh-CN" lang="en-US"/>
              <a:t>cOA</a:t>
            </a:r>
            <a:r>
              <a:rPr altLang="en-US" lang="zh-CN"/>
              <a:t>的合成，</a:t>
            </a:r>
            <a:r>
              <a:rPr altLang="zh-CN" lang="en-US"/>
              <a:t>c</a:t>
            </a:r>
            <a:r>
              <a:rPr altLang="en-US" lang="zh-CN"/>
              <a:t>O</a:t>
            </a:r>
            <a:r>
              <a:rPr altLang="zh-CN" lang="en-US"/>
              <a:t>A</a:t>
            </a:r>
            <a:r>
              <a:rPr altLang="en-US" lang="zh-CN"/>
              <a:t>与CRISPR相关的CARF结构域结合，激活HEPN结构域的核糖核酸酶活性，切割预先设计的荧光基团-荧光爆破接​​头，释放荧光信号</a:t>
            </a:r>
            <a:endParaRPr altLang="en-US" lang="zh-CN"/>
          </a:p>
        </p:txBody>
      </p:sp>
    </p:spTree>
  </p:cSld>
  <p:clrMapOvr>
    <a:masterClrMapping/>
  </p:clrMapOvr>
  <p:transition advTm="0"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图片 1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pic>
        <p:nvPicPr>
          <p:cNvPr id="2097228" name="图片 2" descr="816050中间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rcRect/>
          <a:stretch>
            <a:fillRect/>
          </a:stretch>
        </p:blipFill>
        <p:spPr>
          <a:xfrm>
            <a:off x="4584065" y="3820795"/>
            <a:ext cx="3023235" cy="2446020"/>
          </a:xfrm>
          <a:prstGeom prst="rect"/>
        </p:spPr>
      </p:pic>
      <p:pic>
        <p:nvPicPr>
          <p:cNvPr id="2097229" name="图片 10" descr="816050下部光斑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616200" y="5302250"/>
            <a:ext cx="5793740" cy="1568450"/>
          </a:xfrm>
          <a:prstGeom prst="rect"/>
        </p:spPr>
      </p:pic>
      <p:sp>
        <p:nvSpPr>
          <p:cNvPr id="1048664" name="圆角矩形 6"/>
          <p:cNvSpPr/>
          <p:nvPr/>
        </p:nvSpPr>
        <p:spPr>
          <a:xfrm>
            <a:off x="1652905" y="1308100"/>
            <a:ext cx="9196070" cy="4450080"/>
          </a:xfrm>
          <a:prstGeom prst="roundRect">
            <a:avLst>
              <a:gd name="adj" fmla="val 12351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230" name="图片 4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rcRect/>
          <a:stretch>
            <a:fillRect/>
          </a:stretch>
        </p:blipFill>
        <p:spPr>
          <a:xfrm>
            <a:off x="24130" y="3082290"/>
            <a:ext cx="1863725" cy="3732530"/>
          </a:xfrm>
          <a:prstGeom prst="rect"/>
        </p:spPr>
      </p:pic>
      <p:pic>
        <p:nvPicPr>
          <p:cNvPr id="2097231" name="图片 5" descr="816050左下1"/>
          <p:cNvPicPr>
            <a:picLocks noChangeAspect="1"/>
          </p:cNvPicPr>
          <p:nvPr/>
        </p:nvPicPr>
        <p:blipFill>
          <a:blip xmlns:r="http://schemas.openxmlformats.org/officeDocument/2006/relationships" r:embed="rId5" cstate="screen">
            <a:lum contrast="-42000"/>
          </a:blip>
          <a:srcRect/>
          <a:stretch>
            <a:fillRect/>
          </a:stretch>
        </p:blipFill>
        <p:spPr>
          <a:xfrm>
            <a:off x="808990" y="3973830"/>
            <a:ext cx="2569845" cy="2896870"/>
          </a:xfrm>
          <a:prstGeom prst="rect"/>
        </p:spPr>
      </p:pic>
      <p:pic>
        <p:nvPicPr>
          <p:cNvPr id="2097232" name="图片 3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6" cstate="screen">
            <a:lum bright="36000" contrast="-42000"/>
          </a:blip>
          <a:srcRect/>
          <a:stretch>
            <a:fillRect/>
          </a:stretch>
        </p:blipFill>
        <p:spPr>
          <a:xfrm>
            <a:off x="9817735" y="2109470"/>
            <a:ext cx="2401570" cy="4367530"/>
          </a:xfrm>
          <a:prstGeom prst="rect"/>
        </p:spPr>
      </p:pic>
      <p:pic>
        <p:nvPicPr>
          <p:cNvPr id="2097233" name="图片 7" descr="816050右下海星"/>
          <p:cNvPicPr>
            <a:picLocks noChangeAspect="1"/>
          </p:cNvPicPr>
          <p:nvPr/>
        </p:nvPicPr>
        <p:blipFill>
          <a:blip xmlns:r="http://schemas.openxmlformats.org/officeDocument/2006/relationships" r:embed="rId7" cstate="screen"/>
          <a:srcRect/>
          <a:stretch>
            <a:fillRect/>
          </a:stretch>
        </p:blipFill>
        <p:spPr>
          <a:xfrm rot="20820000">
            <a:off x="8538210" y="5062220"/>
            <a:ext cx="2265045" cy="2787015"/>
          </a:xfrm>
          <a:prstGeom prst="rect"/>
        </p:spPr>
      </p:pic>
      <p:sp>
        <p:nvSpPr>
          <p:cNvPr id="1048665" name="文本框 8"/>
          <p:cNvSpPr txBox="1"/>
          <p:nvPr/>
        </p:nvSpPr>
        <p:spPr>
          <a:xfrm>
            <a:off x="5687084" y="2109724"/>
            <a:ext cx="1833879" cy="1399540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pPr algn="ctr"/>
            <a:r>
              <a:rPr dirty="0" sz="8800" lang="en-US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03 </a:t>
            </a:r>
            <a:endParaRPr altLang="en-US" dirty="0" sz="8800" lang="en-US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sp>
        <p:nvSpPr>
          <p:cNvPr id="1048666" name="文本框 14"/>
          <p:cNvSpPr txBox="1"/>
          <p:nvPr/>
        </p:nvSpPr>
        <p:spPr>
          <a:xfrm>
            <a:off x="4883023" y="3803269"/>
            <a:ext cx="2453005" cy="1014730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r>
              <a:rPr altLang="zh-CN" dirty="0" sz="6000" lang="en-US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Model</a:t>
            </a:r>
            <a:endParaRPr altLang="zh-CN" dirty="0" sz="6000" lang="en-US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234" name="图片 15" descr="816050气泡2"/>
          <p:cNvPicPr>
            <a:picLocks noChangeAspect="1"/>
          </p:cNvPicPr>
          <p:nvPr/>
        </p:nvPicPr>
        <p:blipFill>
          <a:blip xmlns:r="http://schemas.openxmlformats.org/officeDocument/2006/relationships" r:embed="rId8" cstate="screen"/>
          <a:srcRect/>
          <a:stretch>
            <a:fillRect/>
          </a:stretch>
        </p:blipFill>
        <p:spPr>
          <a:xfrm>
            <a:off x="6851015" y="-102235"/>
            <a:ext cx="5045075" cy="3325495"/>
          </a:xfrm>
          <a:prstGeom prst="rect"/>
        </p:spPr>
      </p:pic>
      <p:pic>
        <p:nvPicPr>
          <p:cNvPr id="2097235" name="图片 16" descr="816050气泡2"/>
          <p:cNvPicPr>
            <a:picLocks noChangeAspect="1"/>
          </p:cNvPicPr>
          <p:nvPr/>
        </p:nvPicPr>
        <p:blipFill>
          <a:blip xmlns:r="http://schemas.openxmlformats.org/officeDocument/2006/relationships" r:embed="rId8" cstate="screen"/>
          <a:srcRect/>
          <a:stretch>
            <a:fillRect/>
          </a:stretch>
        </p:blipFill>
        <p:spPr>
          <a:xfrm>
            <a:off x="720090" y="-6350"/>
            <a:ext cx="5045075" cy="332549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0" p14:dur="1600">
        <p:blinds dir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4"/>
                                        <p:tgtEl>
                                          <p:spTgt spid="2097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8"/>
                                        <p:tgtEl>
                                          <p:spTgt spid="209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2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3"/>
                                        <p:tgtEl>
                                          <p:spTgt spid="1048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id="2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2097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9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0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32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33"/>
                                        <p:tgtEl>
                                          <p:spTgt spid="1048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4" grpId="0" bldLvl="0" animBg="1"/>
      <p:bldP spid="1048665" grpId="0"/>
      <p:bldP spid="10486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6" name="图片 3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sp>
        <p:nvSpPr>
          <p:cNvPr id="1048670" name="矩形 8"/>
          <p:cNvSpPr/>
          <p:nvPr/>
        </p:nvSpPr>
        <p:spPr>
          <a:xfrm>
            <a:off x="590550" y="470535"/>
            <a:ext cx="11038840" cy="592455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671" name="文本框 31"/>
          <p:cNvSpPr txBox="1"/>
          <p:nvPr/>
        </p:nvSpPr>
        <p:spPr>
          <a:xfrm>
            <a:off x="1344803" y="706374"/>
            <a:ext cx="8361681" cy="574040"/>
          </a:xfrm>
          <a:prstGeom prst="rect"/>
          <a:noFill/>
        </p:spPr>
        <p:txBody>
          <a:bodyPr rtlCol="0" wrap="none">
            <a:spAutoFit/>
          </a:bodyPr>
          <a:p>
            <a:pPr algn="l"/>
            <a:r>
              <a:rPr dirty="0" sz="3200" lang="zh-CN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蛋白质理化性质分析及PNA屏蔽效应初步分析</a:t>
            </a:r>
            <a:endParaRPr dirty="0" sz="32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237" name="图片 7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>
            <a:lum bright="36000" contrast="-42000"/>
          </a:blip>
          <a:srcRect/>
          <a:stretch>
            <a:fillRect/>
          </a:stretch>
        </p:blipFill>
        <p:spPr>
          <a:xfrm>
            <a:off x="10817225" y="4581525"/>
            <a:ext cx="1402080" cy="2550795"/>
          </a:xfrm>
          <a:prstGeom prst="rect"/>
        </p:spPr>
      </p:pic>
      <p:pic>
        <p:nvPicPr>
          <p:cNvPr id="2097238" name="图片 5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4130" y="3658235"/>
            <a:ext cx="1576070" cy="3156585"/>
          </a:xfrm>
          <a:prstGeom prst="rect"/>
        </p:spPr>
      </p:pic>
      <p:pic>
        <p:nvPicPr>
          <p:cNvPr id="2097239" name="图片 9" descr="816050右下海星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rcRect/>
          <a:stretch>
            <a:fillRect/>
          </a:stretch>
        </p:blipFill>
        <p:spPr>
          <a:xfrm rot="20640000">
            <a:off x="1361332" y="1331035"/>
            <a:ext cx="1470407" cy="1808991"/>
          </a:xfrm>
          <a:prstGeom prst="rect"/>
        </p:spPr>
      </p:pic>
      <p:sp>
        <p:nvSpPr>
          <p:cNvPr id="1048672" name="文本框 13"/>
          <p:cNvSpPr txBox="1"/>
          <p:nvPr/>
        </p:nvSpPr>
        <p:spPr>
          <a:xfrm>
            <a:off x="3052445" y="1289685"/>
            <a:ext cx="7165975" cy="2342515"/>
          </a:xfrm>
          <a:prstGeom prst="rect"/>
          <a:noFill/>
        </p:spPr>
        <p:txBody>
          <a:bodyPr rtlCol="0" wrap="square">
            <a:noAutofit/>
          </a:bodyPr>
          <a:p>
            <a:pPr algn="l">
              <a:lnSpc>
                <a:spcPct val="150000"/>
              </a:lnSpc>
            </a:pPr>
            <a:r>
              <a:rPr sz="2000" lang="en-US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在决定使用Cas13a蛋白和Csm6蛋白进行实验之前，我们分析了它们的理化性质、亲水性和蛋白质结构的稳定性。并对PNA的束缚效应进行了初步分析</a:t>
            </a:r>
            <a:r>
              <a:rPr altLang="en-US" sz="2000" lang="zh-CN">
                <a:solidFill>
                  <a:schemeClr val="tx1">
                    <a:lumMod val="75000"/>
                    <a:lumOff val="25000"/>
                  </a:schemeClr>
                </a:solidFill>
                <a:ea typeface="宋体" panose="02010600030101010101" pitchFamily="2" charset="-122"/>
                <a:cs typeface="+mn-ea"/>
                <a:sym typeface="+mn-lt"/>
              </a:rPr>
              <a:t>。</a:t>
            </a:r>
            <a:endParaRPr altLang="en-US" sz="2000" lang="zh-CN">
              <a:solidFill>
                <a:schemeClr val="tx1">
                  <a:lumMod val="75000"/>
                  <a:lumOff val="25000"/>
                </a:schemeClr>
              </a:solidFill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48673" name="文本框 2"/>
          <p:cNvSpPr txBox="1"/>
          <p:nvPr>
            <p:custDataLst>
              <p:tags r:id="rId5"/>
            </p:custDataLst>
          </p:nvPr>
        </p:nvSpPr>
        <p:spPr>
          <a:xfrm>
            <a:off x="1471803" y="3307969"/>
            <a:ext cx="4246880" cy="583565"/>
          </a:xfrm>
          <a:prstGeom prst="rect"/>
          <a:noFill/>
        </p:spPr>
        <p:txBody>
          <a:bodyPr rtlCol="0" wrap="none">
            <a:spAutoFit/>
          </a:bodyPr>
          <a:p>
            <a:pPr algn="l"/>
            <a:r>
              <a:rPr dirty="0" sz="3200" lang="zh-CN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整个反应的动力学模拟</a:t>
            </a:r>
            <a:endParaRPr dirty="0" sz="32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sp>
        <p:nvSpPr>
          <p:cNvPr id="1048674" name="文本框 10"/>
          <p:cNvSpPr txBox="1"/>
          <p:nvPr>
            <p:custDataLst>
              <p:tags r:id="rId6"/>
            </p:custDataLst>
          </p:nvPr>
        </p:nvSpPr>
        <p:spPr>
          <a:xfrm>
            <a:off x="3119755" y="3244215"/>
            <a:ext cx="7165975" cy="2342515"/>
          </a:xfrm>
          <a:prstGeom prst="rect"/>
          <a:noFill/>
        </p:spPr>
        <p:txBody>
          <a:bodyPr rtlCol="0" wrap="square">
            <a:noAutofit/>
          </a:bodyPr>
          <a:p>
            <a:pPr algn="l">
              <a:lnSpc>
                <a:spcPct val="150000"/>
              </a:lnSpc>
            </a:pPr>
            <a:endParaRPr sz="200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75" name="文本框 16"/>
          <p:cNvSpPr txBox="1"/>
          <p:nvPr>
            <p:custDataLst>
              <p:tags r:id="rId7"/>
            </p:custDataLst>
          </p:nvPr>
        </p:nvSpPr>
        <p:spPr>
          <a:xfrm>
            <a:off x="1471803" y="5003419"/>
            <a:ext cx="8717280" cy="583565"/>
          </a:xfrm>
          <a:prstGeom prst="rect"/>
          <a:noFill/>
        </p:spPr>
        <p:txBody>
          <a:bodyPr rtlCol="0" wrap="none">
            <a:spAutoFit/>
          </a:bodyPr>
          <a:p>
            <a:pPr algn="l"/>
            <a:r>
              <a:rPr dirty="0" sz="3200" lang="zh-CN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基于最近邻法模型的核酸解链温度神经网络预测</a:t>
            </a:r>
            <a:endParaRPr dirty="0" sz="32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advTm="0"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5"/>
                                        <p:tgtEl>
                                          <p:spTgt spid="2097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6"/>
                                        <p:tgtEl>
                                          <p:spTgt spid="2097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8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0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1"/>
                                        <p:tgtEl>
                                          <p:spTgt spid="1048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3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5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6"/>
                                        <p:tgtEl>
                                          <p:spTgt spid="104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2" grpId="0" bldLvl="0" animBg="1"/>
      <p:bldP spid="104867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图片 1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pic>
        <p:nvPicPr>
          <p:cNvPr id="2097246" name="图片 2" descr="816050中间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rcRect/>
          <a:stretch>
            <a:fillRect/>
          </a:stretch>
        </p:blipFill>
        <p:spPr>
          <a:xfrm>
            <a:off x="4584065" y="3820795"/>
            <a:ext cx="3023235" cy="2446020"/>
          </a:xfrm>
          <a:prstGeom prst="rect"/>
        </p:spPr>
      </p:pic>
      <p:pic>
        <p:nvPicPr>
          <p:cNvPr id="2097247" name="图片 3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>
            <a:lum bright="36000" contrast="-42000"/>
          </a:blip>
          <a:srcRect/>
          <a:stretch>
            <a:fillRect/>
          </a:stretch>
        </p:blipFill>
        <p:spPr>
          <a:xfrm>
            <a:off x="9817735" y="2123440"/>
            <a:ext cx="2401570" cy="4367530"/>
          </a:xfrm>
          <a:prstGeom prst="rect"/>
        </p:spPr>
      </p:pic>
      <p:pic>
        <p:nvPicPr>
          <p:cNvPr id="2097248" name="图片 4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rcRect/>
          <a:stretch>
            <a:fillRect/>
          </a:stretch>
        </p:blipFill>
        <p:spPr>
          <a:xfrm>
            <a:off x="-635" y="2230120"/>
            <a:ext cx="2317115" cy="4639945"/>
          </a:xfrm>
          <a:prstGeom prst="rect"/>
        </p:spPr>
      </p:pic>
      <p:pic>
        <p:nvPicPr>
          <p:cNvPr id="2097249" name="图片 5" descr="816050左下1"/>
          <p:cNvPicPr>
            <a:picLocks noChangeAspect="1"/>
          </p:cNvPicPr>
          <p:nvPr/>
        </p:nvPicPr>
        <p:blipFill>
          <a:blip xmlns:r="http://schemas.openxmlformats.org/officeDocument/2006/relationships" r:embed="rId5" cstate="screen">
            <a:lum contrast="-42000"/>
          </a:blip>
          <a:srcRect/>
          <a:stretch>
            <a:fillRect/>
          </a:stretch>
        </p:blipFill>
        <p:spPr>
          <a:xfrm>
            <a:off x="697865" y="3222625"/>
            <a:ext cx="3195955" cy="3602355"/>
          </a:xfrm>
          <a:prstGeom prst="rect"/>
        </p:spPr>
      </p:pic>
      <p:pic>
        <p:nvPicPr>
          <p:cNvPr id="2097250" name="图片 6" descr="816050下部光斑"/>
          <p:cNvPicPr>
            <a:picLocks noChangeAspect="1"/>
          </p:cNvPicPr>
          <p:nvPr/>
        </p:nvPicPr>
        <p:blipFill>
          <a:blip xmlns:r="http://schemas.openxmlformats.org/officeDocument/2006/relationships" r:embed="rId6" cstate="screen"/>
          <a:srcRect/>
          <a:stretch>
            <a:fillRect/>
          </a:stretch>
        </p:blipFill>
        <p:spPr>
          <a:xfrm>
            <a:off x="4138930" y="4826000"/>
            <a:ext cx="6405245" cy="1734185"/>
          </a:xfrm>
          <a:prstGeom prst="rect"/>
        </p:spPr>
      </p:pic>
      <p:pic>
        <p:nvPicPr>
          <p:cNvPr id="2097251" name="图片 7" descr="816050右下海星"/>
          <p:cNvPicPr>
            <a:picLocks noChangeAspect="1"/>
          </p:cNvPicPr>
          <p:nvPr/>
        </p:nvPicPr>
        <p:blipFill>
          <a:blip xmlns:r="http://schemas.openxmlformats.org/officeDocument/2006/relationships" r:embed="rId7" cstate="screen"/>
          <a:srcRect/>
          <a:stretch>
            <a:fillRect/>
          </a:stretch>
        </p:blipFill>
        <p:spPr>
          <a:xfrm>
            <a:off x="9942195" y="5437505"/>
            <a:ext cx="1783080" cy="2193925"/>
          </a:xfrm>
          <a:prstGeom prst="rect"/>
        </p:spPr>
      </p:pic>
      <p:pic>
        <p:nvPicPr>
          <p:cNvPr id="2097252" name="图片 8" descr="816050左侧光斑"/>
          <p:cNvPicPr>
            <a:picLocks noChangeAspect="1"/>
          </p:cNvPicPr>
          <p:nvPr/>
        </p:nvPicPr>
        <p:blipFill>
          <a:blip xmlns:r="http://schemas.openxmlformats.org/officeDocument/2006/relationships" r:embed="rId8" cstate="screen"/>
          <a:srcRect/>
          <a:stretch>
            <a:fillRect/>
          </a:stretch>
        </p:blipFill>
        <p:spPr>
          <a:xfrm>
            <a:off x="588010" y="1869440"/>
            <a:ext cx="1604645" cy="2191385"/>
          </a:xfrm>
          <a:prstGeom prst="rect"/>
        </p:spPr>
      </p:pic>
      <p:pic>
        <p:nvPicPr>
          <p:cNvPr id="2097253" name="图片 9" descr="816050左侧光斑"/>
          <p:cNvPicPr>
            <a:picLocks noChangeAspect="1"/>
          </p:cNvPicPr>
          <p:nvPr/>
        </p:nvPicPr>
        <p:blipFill>
          <a:blip xmlns:r="http://schemas.openxmlformats.org/officeDocument/2006/relationships" r:embed="rId9" cstate="screen"/>
          <a:srcRect/>
          <a:stretch>
            <a:fillRect/>
          </a:stretch>
        </p:blipFill>
        <p:spPr>
          <a:xfrm rot="3360000">
            <a:off x="1049655" y="4575810"/>
            <a:ext cx="1017270" cy="1389380"/>
          </a:xfrm>
          <a:prstGeom prst="rect"/>
        </p:spPr>
      </p:pic>
      <p:pic>
        <p:nvPicPr>
          <p:cNvPr id="2097254" name="图片 10" descr="816050下部光斑"/>
          <p:cNvPicPr>
            <a:picLocks noChangeAspect="1"/>
          </p:cNvPicPr>
          <p:nvPr/>
        </p:nvPicPr>
        <p:blipFill>
          <a:blip xmlns:r="http://schemas.openxmlformats.org/officeDocument/2006/relationships" r:embed="rId10" cstate="screen"/>
          <a:srcRect/>
          <a:stretch>
            <a:fillRect/>
          </a:stretch>
        </p:blipFill>
        <p:spPr>
          <a:xfrm>
            <a:off x="2616200" y="5302250"/>
            <a:ext cx="5793740" cy="1568450"/>
          </a:xfrm>
          <a:prstGeom prst="rect"/>
        </p:spPr>
      </p:pic>
      <p:pic>
        <p:nvPicPr>
          <p:cNvPr id="2097255" name="图片 11" descr="816050气泡"/>
          <p:cNvPicPr>
            <a:picLocks noChangeAspect="1"/>
          </p:cNvPicPr>
          <p:nvPr/>
        </p:nvPicPr>
        <p:blipFill>
          <a:blip xmlns:r="http://schemas.openxmlformats.org/officeDocument/2006/relationships" r:embed="rId11" cstate="screen"/>
          <a:srcRect/>
          <a:stretch>
            <a:fillRect/>
          </a:stretch>
        </p:blipFill>
        <p:spPr>
          <a:xfrm>
            <a:off x="697865" y="-521970"/>
            <a:ext cx="4320540" cy="4433570"/>
          </a:xfrm>
          <a:prstGeom prst="rect"/>
        </p:spPr>
      </p:pic>
      <p:pic>
        <p:nvPicPr>
          <p:cNvPr id="2097256" name="图片 12" descr="816050气泡2"/>
          <p:cNvPicPr>
            <a:picLocks noChangeAspect="1"/>
          </p:cNvPicPr>
          <p:nvPr/>
        </p:nvPicPr>
        <p:blipFill>
          <a:blip xmlns:r="http://schemas.openxmlformats.org/officeDocument/2006/relationships" r:embed="rId12" cstate="screen"/>
          <a:srcRect/>
          <a:stretch>
            <a:fillRect/>
          </a:stretch>
        </p:blipFill>
        <p:spPr>
          <a:xfrm>
            <a:off x="6851015" y="-102235"/>
            <a:ext cx="5045075" cy="3325495"/>
          </a:xfrm>
          <a:prstGeom prst="rect"/>
        </p:spPr>
      </p:pic>
      <p:pic>
        <p:nvPicPr>
          <p:cNvPr id="2097257" name="图片 13" descr="816050气泡"/>
          <p:cNvPicPr>
            <a:picLocks noChangeAspect="1"/>
          </p:cNvPicPr>
          <p:nvPr/>
        </p:nvPicPr>
        <p:blipFill>
          <a:blip xmlns:r="http://schemas.openxmlformats.org/officeDocument/2006/relationships" r:embed="rId13" cstate="screen"/>
          <a:srcRect/>
          <a:stretch>
            <a:fillRect/>
          </a:stretch>
        </p:blipFill>
        <p:spPr>
          <a:xfrm rot="1200000">
            <a:off x="4331335" y="86995"/>
            <a:ext cx="3554730" cy="3691890"/>
          </a:xfrm>
          <a:prstGeom prst="rect"/>
        </p:spPr>
      </p:pic>
      <p:pic>
        <p:nvPicPr>
          <p:cNvPr id="2097258" name="图片 14" descr="816050中间"/>
          <p:cNvPicPr>
            <a:picLocks noChangeAspect="1"/>
          </p:cNvPicPr>
          <p:nvPr/>
        </p:nvPicPr>
        <p:blipFill>
          <a:blip xmlns:r="http://schemas.openxmlformats.org/officeDocument/2006/relationships" r:embed="rId14" cstate="screen"/>
          <a:srcRect/>
          <a:stretch>
            <a:fillRect/>
          </a:stretch>
        </p:blipFill>
        <p:spPr>
          <a:xfrm>
            <a:off x="8409940" y="5191760"/>
            <a:ext cx="1238885" cy="1002665"/>
          </a:xfrm>
          <a:prstGeom prst="rect"/>
        </p:spPr>
      </p:pic>
      <p:sp>
        <p:nvSpPr>
          <p:cNvPr id="1048687" name="文本框 31"/>
          <p:cNvSpPr txBox="1"/>
          <p:nvPr/>
        </p:nvSpPr>
        <p:spPr>
          <a:xfrm>
            <a:off x="3541455" y="1707769"/>
            <a:ext cx="5059681" cy="1513840"/>
          </a:xfrm>
          <a:prstGeom prst="rect"/>
          <a:noFill/>
        </p:spPr>
        <p:txBody>
          <a:bodyPr rtlCol="0" wrap="none">
            <a:spAutoFit/>
          </a:bodyPr>
          <a:p>
            <a:r>
              <a:rPr dirty="0" sz="9600" lang="zh-CN">
                <a:ln w="28575">
                  <a:solidFill>
                    <a:schemeClr val="bg1"/>
                  </a:solidFill>
                </a:ln>
                <a:solidFill>
                  <a:srgbClr val="0C4E6C"/>
                </a:solidFill>
                <a:cs typeface="+mn-ea"/>
                <a:sym typeface="+mn-lt"/>
              </a:rPr>
              <a:t>感谢观看</a:t>
            </a:r>
            <a:endParaRPr dirty="0" sz="9600" lang="zh-CN">
              <a:ln w="28575">
                <a:solidFill>
                  <a:schemeClr val="bg1"/>
                </a:solidFill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259" name="图片 15" descr="816050右下海星"/>
          <p:cNvPicPr>
            <a:picLocks noChangeAspect="1"/>
          </p:cNvPicPr>
          <p:nvPr/>
        </p:nvPicPr>
        <p:blipFill>
          <a:blip xmlns:r="http://schemas.openxmlformats.org/officeDocument/2006/relationships" r:embed="rId15" cstate="screen"/>
          <a:srcRect/>
          <a:stretch>
            <a:fillRect/>
          </a:stretch>
        </p:blipFill>
        <p:spPr>
          <a:xfrm rot="20400000">
            <a:off x="6680835" y="2332355"/>
            <a:ext cx="762000" cy="93789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0" p14:dur="1500">
        <p:split orient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0"/>
                                        <p:tgtEl>
                                          <p:spTgt spid="2097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3"/>
                                        <p:tgtEl>
                                          <p:spTgt spid="2097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500"/>
                            </p:stCondLst>
                            <p:childTnLst>
                              <p:par>
                                <p:cTn fill="hold" id="15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7"/>
                                        <p:tgtEl>
                                          <p:spTgt spid="2097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8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20"/>
                                        <p:tgtEl>
                                          <p:spTgt spid="2097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">
                            <p:stCondLst>
                              <p:cond delay="1000"/>
                            </p:stCondLst>
                            <p:childTnLst>
                              <p:par>
                                <p:cTn fill="hold" id="22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8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30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2">
                            <p:stCondLst>
                              <p:cond delay="1000"/>
                            </p:stCondLst>
                            <p:childTnLst>
                              <p:par>
                                <p:cTn fill="hold" id="33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5"/>
                                        <p:tgtEl>
                                          <p:spTgt spid="2097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6"/>
                                        <p:tgtEl>
                                          <p:spTgt spid="2097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38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40"/>
                                        <p:tgtEl>
                                          <p:spTgt spid="104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1">
                            <p:stCondLst>
                              <p:cond delay="2000"/>
                            </p:stCondLst>
                            <p:childTnLst>
                              <p:par>
                                <p:cTn fill="hold" id="42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44"/>
                                        <p:tgtEl>
                                          <p:spTgt spid="2097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45"/>
                                        <p:tgtEl>
                                          <p:spTgt spid="2097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图片 1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pic>
        <p:nvPicPr>
          <p:cNvPr id="2097168" name="图片 2" descr="816050中间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rcRect/>
          <a:stretch>
            <a:fillRect/>
          </a:stretch>
        </p:blipFill>
        <p:spPr>
          <a:xfrm>
            <a:off x="4584065" y="3820795"/>
            <a:ext cx="3023235" cy="2446020"/>
          </a:xfrm>
          <a:prstGeom prst="rect"/>
        </p:spPr>
      </p:pic>
      <p:pic>
        <p:nvPicPr>
          <p:cNvPr id="2097169" name="图片 10" descr="816050下部光斑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616200" y="5302250"/>
            <a:ext cx="5793740" cy="1568450"/>
          </a:xfrm>
          <a:prstGeom prst="rect"/>
        </p:spPr>
      </p:pic>
      <p:sp>
        <p:nvSpPr>
          <p:cNvPr id="1048591" name="圆角矩形 6"/>
          <p:cNvSpPr/>
          <p:nvPr/>
        </p:nvSpPr>
        <p:spPr>
          <a:xfrm>
            <a:off x="1544955" y="1024255"/>
            <a:ext cx="9411970" cy="5017770"/>
          </a:xfrm>
          <a:prstGeom prst="roundRect">
            <a:avLst>
              <a:gd name="adj" fmla="val 12351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592" name="文本框 31"/>
          <p:cNvSpPr txBox="1"/>
          <p:nvPr/>
        </p:nvSpPr>
        <p:spPr>
          <a:xfrm>
            <a:off x="2724658" y="2497709"/>
            <a:ext cx="1859280" cy="1424940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r>
              <a:rPr dirty="0" sz="6600" lang="zh-CN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目录</a:t>
            </a:r>
            <a:endParaRPr dirty="0" sz="72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  <a:p>
            <a:r>
              <a:rPr altLang="zh-CN" dirty="0" sz="2400" lang="en-US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CONTENT</a:t>
            </a:r>
            <a:endParaRPr altLang="zh-CN" dirty="0" sz="2400" lang="en-US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170" name="图片 4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rcRect/>
          <a:stretch>
            <a:fillRect/>
          </a:stretch>
        </p:blipFill>
        <p:spPr>
          <a:xfrm>
            <a:off x="24130" y="3082290"/>
            <a:ext cx="1863725" cy="3732530"/>
          </a:xfrm>
          <a:prstGeom prst="rect"/>
        </p:spPr>
      </p:pic>
      <p:pic>
        <p:nvPicPr>
          <p:cNvPr id="2097171" name="图片 5" descr="816050左下1"/>
          <p:cNvPicPr>
            <a:picLocks noChangeAspect="1"/>
          </p:cNvPicPr>
          <p:nvPr/>
        </p:nvPicPr>
        <p:blipFill>
          <a:blip xmlns:r="http://schemas.openxmlformats.org/officeDocument/2006/relationships" r:embed="rId5" cstate="screen">
            <a:lum contrast="-42000"/>
          </a:blip>
          <a:srcRect/>
          <a:stretch>
            <a:fillRect/>
          </a:stretch>
        </p:blipFill>
        <p:spPr>
          <a:xfrm>
            <a:off x="808990" y="3973830"/>
            <a:ext cx="2569845" cy="2896870"/>
          </a:xfrm>
          <a:prstGeom prst="rect"/>
        </p:spPr>
      </p:pic>
      <p:pic>
        <p:nvPicPr>
          <p:cNvPr id="2097172" name="图片 3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6" cstate="screen">
            <a:lum bright="36000" contrast="-42000"/>
          </a:blip>
          <a:srcRect/>
          <a:stretch>
            <a:fillRect/>
          </a:stretch>
        </p:blipFill>
        <p:spPr>
          <a:xfrm>
            <a:off x="9817735" y="2109470"/>
            <a:ext cx="2401570" cy="4367530"/>
          </a:xfrm>
          <a:prstGeom prst="rect"/>
        </p:spPr>
      </p:pic>
      <p:pic>
        <p:nvPicPr>
          <p:cNvPr id="2097173" name="图片 7" descr="816050右下海星"/>
          <p:cNvPicPr>
            <a:picLocks noChangeAspect="1"/>
          </p:cNvPicPr>
          <p:nvPr/>
        </p:nvPicPr>
        <p:blipFill>
          <a:blip xmlns:r="http://schemas.openxmlformats.org/officeDocument/2006/relationships" r:embed="rId7" cstate="screen"/>
          <a:srcRect/>
          <a:stretch>
            <a:fillRect/>
          </a:stretch>
        </p:blipFill>
        <p:spPr>
          <a:xfrm rot="20820000">
            <a:off x="8538210" y="5062220"/>
            <a:ext cx="2265045" cy="2787015"/>
          </a:xfrm>
          <a:prstGeom prst="rect"/>
        </p:spPr>
      </p:pic>
      <p:sp>
        <p:nvSpPr>
          <p:cNvPr id="1048593" name="文本框 8"/>
          <p:cNvSpPr txBox="1"/>
          <p:nvPr/>
        </p:nvSpPr>
        <p:spPr>
          <a:xfrm>
            <a:off x="5825363" y="1811909"/>
            <a:ext cx="4538981" cy="751840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r>
              <a:rPr dirty="0" sz="4400" lang="en-US" smtClean="0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01 / Background</a:t>
            </a:r>
            <a:endParaRPr altLang="en-US" dirty="0" sz="44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sp>
        <p:nvSpPr>
          <p:cNvPr id="1048594" name="文本框 9"/>
          <p:cNvSpPr txBox="1"/>
          <p:nvPr/>
        </p:nvSpPr>
        <p:spPr>
          <a:xfrm>
            <a:off x="5652643" y="3051429"/>
            <a:ext cx="2875280" cy="751841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r>
              <a:rPr dirty="0" sz="4400" lang="en-US" smtClean="0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02 / Desig</a:t>
            </a:r>
            <a:endParaRPr altLang="en-US" dirty="0" sz="44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sp>
        <p:nvSpPr>
          <p:cNvPr id="1048595" name="文本框 11"/>
          <p:cNvSpPr txBox="1"/>
          <p:nvPr/>
        </p:nvSpPr>
        <p:spPr>
          <a:xfrm>
            <a:off x="5769483" y="4340479"/>
            <a:ext cx="3027680" cy="751840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r>
              <a:rPr dirty="0" sz="4400" lang="en-US" smtClean="0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03 / Model</a:t>
            </a:r>
            <a:endParaRPr altLang="en-US" dirty="0" sz="44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0">
    <p:randomBar dir="vert"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4"/>
                                        <p:tgtEl>
                                          <p:spTgt spid="209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8"/>
                                        <p:tgtEl>
                                          <p:spTgt spid="209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2"/>
                                        <p:tgtEl>
                                          <p:spTgt spid="1048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3"/>
                                        <p:tgtEl>
                                          <p:spTgt spid="1048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5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7"/>
                                        <p:tgtEl>
                                          <p:spTgt spid="1048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8"/>
                                        <p:tgtEl>
                                          <p:spTgt spid="1048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31"/>
                                        <p:tgtEl>
                                          <p:spTgt spid="1048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32"/>
                                        <p:tgtEl>
                                          <p:spTgt spid="1048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3" nodeType="with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35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36"/>
                                        <p:tgtEl>
                                          <p:spTgt spid="1048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7">
                            <p:stCondLst>
                              <p:cond delay="2500"/>
                            </p:stCondLst>
                            <p:childTnLst>
                              <p:par>
                                <p:cTn fill="hold" id="38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1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1" grpId="0" bldLvl="0" animBg="1"/>
      <p:bldP spid="1048592" grpId="0"/>
      <p:bldP spid="1048593" grpId="0"/>
      <p:bldP spid="1048594" grpId="0"/>
      <p:bldP spid="10485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1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pic>
        <p:nvPicPr>
          <p:cNvPr id="2097175" name="图片 2" descr="816050中间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rcRect/>
          <a:stretch>
            <a:fillRect/>
          </a:stretch>
        </p:blipFill>
        <p:spPr>
          <a:xfrm>
            <a:off x="4584065" y="3820795"/>
            <a:ext cx="3023235" cy="2446020"/>
          </a:xfrm>
          <a:prstGeom prst="rect"/>
        </p:spPr>
      </p:pic>
      <p:pic>
        <p:nvPicPr>
          <p:cNvPr id="2097176" name="图片 10" descr="816050下部光斑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616200" y="5302250"/>
            <a:ext cx="5793740" cy="1568450"/>
          </a:xfrm>
          <a:prstGeom prst="rect"/>
        </p:spPr>
      </p:pic>
      <p:sp>
        <p:nvSpPr>
          <p:cNvPr id="1048599" name="圆角矩形 6"/>
          <p:cNvSpPr/>
          <p:nvPr/>
        </p:nvSpPr>
        <p:spPr>
          <a:xfrm>
            <a:off x="1652905" y="1308100"/>
            <a:ext cx="9196070" cy="4450080"/>
          </a:xfrm>
          <a:prstGeom prst="roundRect">
            <a:avLst>
              <a:gd name="adj" fmla="val 12351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177" name="图片 4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rcRect/>
          <a:stretch>
            <a:fillRect/>
          </a:stretch>
        </p:blipFill>
        <p:spPr>
          <a:xfrm>
            <a:off x="24130" y="3082290"/>
            <a:ext cx="1863725" cy="3732530"/>
          </a:xfrm>
          <a:prstGeom prst="rect"/>
        </p:spPr>
      </p:pic>
      <p:pic>
        <p:nvPicPr>
          <p:cNvPr id="2097178" name="图片 5" descr="816050左下1"/>
          <p:cNvPicPr>
            <a:picLocks noChangeAspect="1"/>
          </p:cNvPicPr>
          <p:nvPr/>
        </p:nvPicPr>
        <p:blipFill>
          <a:blip xmlns:r="http://schemas.openxmlformats.org/officeDocument/2006/relationships" r:embed="rId5" cstate="screen">
            <a:lum contrast="-42000"/>
          </a:blip>
          <a:srcRect/>
          <a:stretch>
            <a:fillRect/>
          </a:stretch>
        </p:blipFill>
        <p:spPr>
          <a:xfrm>
            <a:off x="808990" y="3973830"/>
            <a:ext cx="2569845" cy="2896870"/>
          </a:xfrm>
          <a:prstGeom prst="rect"/>
        </p:spPr>
      </p:pic>
      <p:pic>
        <p:nvPicPr>
          <p:cNvPr id="2097179" name="图片 3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6" cstate="screen">
            <a:lum bright="36000" contrast="-42000"/>
          </a:blip>
          <a:srcRect/>
          <a:stretch>
            <a:fillRect/>
          </a:stretch>
        </p:blipFill>
        <p:spPr>
          <a:xfrm>
            <a:off x="9817735" y="2109470"/>
            <a:ext cx="2401570" cy="4367530"/>
          </a:xfrm>
          <a:prstGeom prst="rect"/>
        </p:spPr>
      </p:pic>
      <p:pic>
        <p:nvPicPr>
          <p:cNvPr id="2097180" name="图片 7" descr="816050右下海星"/>
          <p:cNvPicPr>
            <a:picLocks noChangeAspect="1"/>
          </p:cNvPicPr>
          <p:nvPr/>
        </p:nvPicPr>
        <p:blipFill>
          <a:blip xmlns:r="http://schemas.openxmlformats.org/officeDocument/2006/relationships" r:embed="rId7" cstate="screen"/>
          <a:srcRect/>
          <a:stretch>
            <a:fillRect/>
          </a:stretch>
        </p:blipFill>
        <p:spPr>
          <a:xfrm rot="20820000">
            <a:off x="8538210" y="5062220"/>
            <a:ext cx="2265045" cy="2787015"/>
          </a:xfrm>
          <a:prstGeom prst="rect"/>
        </p:spPr>
      </p:pic>
      <p:sp>
        <p:nvSpPr>
          <p:cNvPr id="1048600" name="文本框 8"/>
          <p:cNvSpPr txBox="1"/>
          <p:nvPr/>
        </p:nvSpPr>
        <p:spPr>
          <a:xfrm>
            <a:off x="5691091" y="2109724"/>
            <a:ext cx="1732279" cy="1399540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pPr algn="ctr"/>
            <a:r>
              <a:rPr dirty="0" sz="8800" lang="en-US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01 </a:t>
            </a:r>
            <a:endParaRPr altLang="en-US" dirty="0" sz="8800" lang="en-US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sp>
        <p:nvSpPr>
          <p:cNvPr id="1048601" name="文本框 14"/>
          <p:cNvSpPr txBox="1"/>
          <p:nvPr/>
        </p:nvSpPr>
        <p:spPr>
          <a:xfrm>
            <a:off x="3948938" y="3692779"/>
            <a:ext cx="4602481" cy="993140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r>
              <a:rPr altLang="zh-CN" dirty="0" sz="6000" lang="en-US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Background</a:t>
            </a:r>
            <a:endParaRPr altLang="zh-CN" dirty="0" sz="6000" lang="en-US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181" name="图片 15" descr="816050气泡2"/>
          <p:cNvPicPr>
            <a:picLocks noChangeAspect="1"/>
          </p:cNvPicPr>
          <p:nvPr/>
        </p:nvPicPr>
        <p:blipFill>
          <a:blip xmlns:r="http://schemas.openxmlformats.org/officeDocument/2006/relationships" r:embed="rId8" cstate="screen"/>
          <a:srcRect/>
          <a:stretch>
            <a:fillRect/>
          </a:stretch>
        </p:blipFill>
        <p:spPr>
          <a:xfrm>
            <a:off x="6851015" y="-102235"/>
            <a:ext cx="5045075" cy="3325495"/>
          </a:xfrm>
          <a:prstGeom prst="rect"/>
        </p:spPr>
      </p:pic>
      <p:pic>
        <p:nvPicPr>
          <p:cNvPr id="2097182" name="图片 16" descr="816050气泡2"/>
          <p:cNvPicPr>
            <a:picLocks noChangeAspect="1"/>
          </p:cNvPicPr>
          <p:nvPr/>
        </p:nvPicPr>
        <p:blipFill>
          <a:blip xmlns:r="http://schemas.openxmlformats.org/officeDocument/2006/relationships" r:embed="rId8" cstate="screen"/>
          <a:srcRect/>
          <a:stretch>
            <a:fillRect/>
          </a:stretch>
        </p:blipFill>
        <p:spPr>
          <a:xfrm>
            <a:off x="720090" y="-6350"/>
            <a:ext cx="5045075" cy="332549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0" p14:dur="1600">
        <p:blinds dir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4"/>
                                        <p:tgtEl>
                                          <p:spTgt spid="209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8"/>
                                        <p:tgtEl>
                                          <p:spTgt spid="209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2"/>
                                        <p:tgtEl>
                                          <p:spTgt spid="1048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3"/>
                                        <p:tgtEl>
                                          <p:spTgt spid="1048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id="2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209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9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0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32"/>
                                        <p:tgtEl>
                                          <p:spTgt spid="1048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33"/>
                                        <p:tgtEl>
                                          <p:spTgt spid="1048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9" grpId="0" bldLvl="0" animBg="1"/>
      <p:bldP spid="1048600" grpId="0"/>
      <p:bldP spid="10486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图片 3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sp>
        <p:nvSpPr>
          <p:cNvPr id="1048605" name="矩形 8"/>
          <p:cNvSpPr/>
          <p:nvPr/>
        </p:nvSpPr>
        <p:spPr>
          <a:xfrm>
            <a:off x="589915" y="469900"/>
            <a:ext cx="11038840" cy="592455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184" name="图片 7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>
            <a:lum bright="36000" contrast="-42000"/>
          </a:blip>
          <a:srcRect/>
          <a:stretch>
            <a:fillRect/>
          </a:stretch>
        </p:blipFill>
        <p:spPr>
          <a:xfrm>
            <a:off x="10817225" y="4581525"/>
            <a:ext cx="1402080" cy="2550795"/>
          </a:xfrm>
          <a:prstGeom prst="rect"/>
        </p:spPr>
      </p:pic>
      <p:pic>
        <p:nvPicPr>
          <p:cNvPr id="2097185" name="图片 5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4130" y="3658235"/>
            <a:ext cx="1576070" cy="3156585"/>
          </a:xfrm>
          <a:prstGeom prst="rect"/>
        </p:spPr>
      </p:pic>
      <p:pic>
        <p:nvPicPr>
          <p:cNvPr id="2097186" name="图片 6" descr="816050中间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rcRect/>
          <a:stretch>
            <a:fillRect/>
          </a:stretch>
        </p:blipFill>
        <p:spPr>
          <a:xfrm>
            <a:off x="1024255" y="1113790"/>
            <a:ext cx="3023235" cy="2446020"/>
          </a:xfrm>
          <a:prstGeom prst="rect"/>
        </p:spPr>
      </p:pic>
      <p:sp>
        <p:nvSpPr>
          <p:cNvPr id="1048606" name="文本框 11"/>
          <p:cNvSpPr txBox="1"/>
          <p:nvPr/>
        </p:nvSpPr>
        <p:spPr>
          <a:xfrm>
            <a:off x="4081780" y="1239520"/>
            <a:ext cx="6701155" cy="4491990"/>
          </a:xfrm>
          <a:prstGeom prst="rect"/>
          <a:noFill/>
        </p:spPr>
        <p:txBody>
          <a:bodyPr rtlCol="0" wrap="square">
            <a:spAutoFit/>
          </a:bodyPr>
          <a:p>
            <a:pPr algn="l">
              <a:lnSpc>
                <a:spcPct val="150000"/>
              </a:lnSpc>
            </a:pPr>
            <a:r>
              <a:rPr altLang="en-US" sz="2800" lang="zh-CN">
                <a:solidFill>
                  <a:schemeClr val="tx1">
                    <a:lumMod val="75000"/>
                    <a:lumOff val="25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方正舒体" panose="02010601030101010101" charset="-122"/>
                <a:sym typeface="+mn-lt"/>
              </a:rPr>
              <a:t>海洋是海南最大的优势，也是海南未来最大的潜力。作为全国海洋资源最多的省份，海南具有得天独厚的资源条件和区位优势。据统计，2012年，海南省水产品总产量188万吨，渔业增加值达216亿元，其中水产品产量和产值海水养殖业分别占海南养殖业的35%和64%。</a:t>
            </a:r>
            <a:endParaRPr altLang="en-US" sz="2800" lang="zh-CN">
              <a:solidFill>
                <a:schemeClr val="tx1">
                  <a:lumMod val="75000"/>
                  <a:lumOff val="25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方正舒体" panose="02010601030101010101" charset="-122"/>
              <a:sym typeface="+mn-lt"/>
            </a:endParaRPr>
          </a:p>
        </p:txBody>
      </p:sp>
    </p:spTree>
  </p:cSld>
  <p:clrMapOvr>
    <a:masterClrMapping/>
  </p:clrMapOvr>
  <p:transition advTm="0"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5"/>
                                        <p:tgtEl>
                                          <p:spTgt spid="209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9"/>
                                        <p:tgtEl>
                                          <p:spTgt spid="1048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0"/>
                                        <p:tgtEl>
                                          <p:spTgt spid="1048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图片 3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sp>
        <p:nvSpPr>
          <p:cNvPr id="1048610" name="矩形 8"/>
          <p:cNvSpPr/>
          <p:nvPr/>
        </p:nvSpPr>
        <p:spPr>
          <a:xfrm>
            <a:off x="576580" y="470535"/>
            <a:ext cx="11038840" cy="592455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188" name="图片 7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>
            <a:lum bright="36000" contrast="-42000"/>
          </a:blip>
          <a:srcRect/>
          <a:stretch>
            <a:fillRect/>
          </a:stretch>
        </p:blipFill>
        <p:spPr>
          <a:xfrm>
            <a:off x="10817225" y="4581525"/>
            <a:ext cx="1402080" cy="2550795"/>
          </a:xfrm>
          <a:prstGeom prst="rect"/>
        </p:spPr>
      </p:pic>
      <p:pic>
        <p:nvPicPr>
          <p:cNvPr id="2097189" name="图片 5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4130" y="3658235"/>
            <a:ext cx="1576070" cy="3156585"/>
          </a:xfrm>
          <a:prstGeom prst="rect"/>
        </p:spPr>
      </p:pic>
      <p:sp>
        <p:nvSpPr>
          <p:cNvPr id="1048611" name="文本框 11"/>
          <p:cNvSpPr txBox="1"/>
          <p:nvPr/>
        </p:nvSpPr>
        <p:spPr>
          <a:xfrm>
            <a:off x="1800860" y="2986405"/>
            <a:ext cx="2260600" cy="2153920"/>
          </a:xfrm>
          <a:prstGeom prst="rect"/>
          <a:noFill/>
        </p:spPr>
        <p:txBody>
          <a:bodyPr rtlCol="0" wrap="square">
            <a:noAutofit/>
          </a:bodyPr>
          <a:p>
            <a:pPr algn="ctr">
              <a:lnSpc>
                <a:spcPct val="150000"/>
              </a:lnSpc>
            </a:pPr>
            <a:r>
              <a:rPr sz="2000" lang="en-US">
                <a:solidFill>
                  <a:schemeClr val="tx1">
                    <a:lumMod val="75000"/>
                    <a:lumOff val="25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+mn-ea"/>
                <a:sym typeface="+mn-lt"/>
              </a:rPr>
              <a:t>生物耐药病原体疾病的发生水产养殖中的微生物病害越来越频繁，微生物病害防治难度越来越大。</a:t>
            </a:r>
            <a:endParaRPr sz="2000" lang="en-US">
              <a:solidFill>
                <a:schemeClr val="tx1">
                  <a:lumMod val="75000"/>
                  <a:lumOff val="25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+mn-ea"/>
              <a:sym typeface="+mn-lt"/>
            </a:endParaRPr>
          </a:p>
        </p:txBody>
      </p:sp>
      <p:sp>
        <p:nvSpPr>
          <p:cNvPr id="1048612" name="文本框 12"/>
          <p:cNvSpPr txBox="1"/>
          <p:nvPr/>
        </p:nvSpPr>
        <p:spPr>
          <a:xfrm>
            <a:off x="1886386" y="2384913"/>
            <a:ext cx="2090036" cy="46037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sz="2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生物耐药性</a:t>
            </a:r>
            <a:endParaRPr altLang="en-US" sz="2400" lang="zh-CN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13" name="文本框 10"/>
          <p:cNvSpPr txBox="1"/>
          <p:nvPr/>
        </p:nvSpPr>
        <p:spPr>
          <a:xfrm>
            <a:off x="5077879" y="2965791"/>
            <a:ext cx="2260915" cy="2834641"/>
          </a:xfrm>
          <a:prstGeom prst="rect"/>
          <a:noFill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sz="2000" lang="en-US">
                <a:solidFill>
                  <a:schemeClr val="tx1">
                    <a:lumMod val="75000"/>
                    <a:lumOff val="25000"/>
                  </a:schemeClr>
                </a:solidFill>
                <a:latin typeface="方正舒体" panose="02010601030101010101" charset="-122"/>
                <a:ea typeface="方正舒体" panose="02010601030101010101" charset="-122"/>
                <a:cs typeface="+mn-ea"/>
                <a:sym typeface="+mn-lt"/>
              </a:rPr>
              <a:t>以这种方式养殖的水产品往往携带耐药菌，通过食物链传播，将对人类健康和生命安全构成直接威胁。</a:t>
            </a:r>
            <a:endParaRPr sz="2000" lang="en-US">
              <a:solidFill>
                <a:schemeClr val="tx1">
                  <a:lumMod val="75000"/>
                  <a:lumOff val="25000"/>
                </a:schemeClr>
              </a:solidFill>
              <a:latin typeface="方正舒体" panose="02010601030101010101" charset="-122"/>
              <a:ea typeface="方正舒体" panose="02010601030101010101" charset="-122"/>
              <a:cs typeface="+mn-ea"/>
              <a:sym typeface="+mn-lt"/>
            </a:endParaRPr>
          </a:p>
        </p:txBody>
      </p:sp>
      <p:sp>
        <p:nvSpPr>
          <p:cNvPr id="1048614" name="文本框 13"/>
          <p:cNvSpPr txBox="1"/>
          <p:nvPr/>
        </p:nvSpPr>
        <p:spPr>
          <a:xfrm>
            <a:off x="5154589" y="2394997"/>
            <a:ext cx="2090036" cy="460375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sz="2400" 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携带耐药菌</a:t>
            </a:r>
            <a:endParaRPr altLang="en-US" sz="2400" lang="zh-CN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15" name="KSO_Shape"/>
          <p:cNvSpPr/>
          <p:nvPr/>
        </p:nvSpPr>
        <p:spPr>
          <a:xfrm>
            <a:off x="1112457" y="1222628"/>
            <a:ext cx="975213" cy="774224"/>
          </a:xfrm>
          <a:custGeom>
            <a:avLst/>
            <a:ahLst/>
            <a:rect l="l" t="t" r="r" b="b"/>
            <a:pathLst>
              <a:path w="3438144" h="2732506">
                <a:moveTo>
                  <a:pt x="1719072" y="1227183"/>
                </a:moveTo>
                <a:cubicBezTo>
                  <a:pt x="1961590" y="1227183"/>
                  <a:pt x="2158189" y="1423782"/>
                  <a:pt x="2158189" y="1666300"/>
                </a:cubicBezTo>
                <a:cubicBezTo>
                  <a:pt x="2158189" y="1908818"/>
                  <a:pt x="1961590" y="2105417"/>
                  <a:pt x="1719072" y="2105417"/>
                </a:cubicBezTo>
                <a:cubicBezTo>
                  <a:pt x="1476554" y="2105417"/>
                  <a:pt x="1279955" y="1908818"/>
                  <a:pt x="1279955" y="1666300"/>
                </a:cubicBezTo>
                <a:cubicBezTo>
                  <a:pt x="1279955" y="1423782"/>
                  <a:pt x="1476554" y="1227183"/>
                  <a:pt x="1719072" y="1227183"/>
                </a:cubicBezTo>
                <a:close/>
                <a:moveTo>
                  <a:pt x="1719072" y="997872"/>
                </a:moveTo>
                <a:cubicBezTo>
                  <a:pt x="1349909" y="997872"/>
                  <a:pt x="1050644" y="1297137"/>
                  <a:pt x="1050644" y="1666300"/>
                </a:cubicBezTo>
                <a:cubicBezTo>
                  <a:pt x="1050644" y="2035463"/>
                  <a:pt x="1349909" y="2334728"/>
                  <a:pt x="1719072" y="2334728"/>
                </a:cubicBezTo>
                <a:cubicBezTo>
                  <a:pt x="2088235" y="2334728"/>
                  <a:pt x="2387500" y="2035463"/>
                  <a:pt x="2387500" y="1666300"/>
                </a:cubicBezTo>
                <a:cubicBezTo>
                  <a:pt x="2387500" y="1297137"/>
                  <a:pt x="2088235" y="997872"/>
                  <a:pt x="1719072" y="997872"/>
                </a:cubicBezTo>
                <a:close/>
                <a:moveTo>
                  <a:pt x="575044" y="803862"/>
                </a:moveTo>
                <a:cubicBezTo>
                  <a:pt x="495506" y="803862"/>
                  <a:pt x="431028" y="868340"/>
                  <a:pt x="431028" y="947878"/>
                </a:cubicBezTo>
                <a:cubicBezTo>
                  <a:pt x="431028" y="1027416"/>
                  <a:pt x="495506" y="1091894"/>
                  <a:pt x="575044" y="1091894"/>
                </a:cubicBezTo>
                <a:cubicBezTo>
                  <a:pt x="654582" y="1091894"/>
                  <a:pt x="719060" y="1027416"/>
                  <a:pt x="719060" y="947878"/>
                </a:cubicBezTo>
                <a:cubicBezTo>
                  <a:pt x="719060" y="868340"/>
                  <a:pt x="654582" y="803862"/>
                  <a:pt x="575044" y="803862"/>
                </a:cubicBezTo>
                <a:close/>
                <a:moveTo>
                  <a:pt x="1365940" y="0"/>
                </a:moveTo>
                <a:lnTo>
                  <a:pt x="1998164" y="0"/>
                </a:lnTo>
                <a:cubicBezTo>
                  <a:pt x="2213188" y="0"/>
                  <a:pt x="2387500" y="174312"/>
                  <a:pt x="2387500" y="389336"/>
                </a:cubicBezTo>
                <a:lnTo>
                  <a:pt x="2384456" y="419529"/>
                </a:lnTo>
                <a:lnTo>
                  <a:pt x="3040081" y="419529"/>
                </a:lnTo>
                <a:cubicBezTo>
                  <a:pt x="3259925" y="419529"/>
                  <a:pt x="3438144" y="597748"/>
                  <a:pt x="3438144" y="817592"/>
                </a:cubicBezTo>
                <a:lnTo>
                  <a:pt x="3438144" y="2334443"/>
                </a:lnTo>
                <a:cubicBezTo>
                  <a:pt x="3438144" y="2554287"/>
                  <a:pt x="3259925" y="2732506"/>
                  <a:pt x="3040081" y="2732506"/>
                </a:cubicBezTo>
                <a:lnTo>
                  <a:pt x="398063" y="2732506"/>
                </a:lnTo>
                <a:cubicBezTo>
                  <a:pt x="178219" y="2732506"/>
                  <a:pt x="0" y="2554287"/>
                  <a:pt x="0" y="2334443"/>
                </a:cubicBezTo>
                <a:lnTo>
                  <a:pt x="0" y="817592"/>
                </a:lnTo>
                <a:cubicBezTo>
                  <a:pt x="0" y="597748"/>
                  <a:pt x="178219" y="419529"/>
                  <a:pt x="398063" y="419529"/>
                </a:cubicBezTo>
                <a:lnTo>
                  <a:pt x="979648" y="419529"/>
                </a:lnTo>
                <a:cubicBezTo>
                  <a:pt x="976997" y="409663"/>
                  <a:pt x="976604" y="399545"/>
                  <a:pt x="976604" y="389336"/>
                </a:cubicBezTo>
                <a:cubicBezTo>
                  <a:pt x="976604" y="174312"/>
                  <a:pt x="1150916" y="0"/>
                  <a:pt x="136594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dir="t" rig="threeP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altLang="en-US" lang="zh-CN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16" name="KSO_Shape"/>
          <p:cNvSpPr/>
          <p:nvPr/>
        </p:nvSpPr>
        <p:spPr>
          <a:xfrm>
            <a:off x="3836928" y="1186080"/>
            <a:ext cx="975213" cy="774224"/>
          </a:xfrm>
          <a:custGeom>
            <a:avLst/>
            <a:ahLst/>
            <a:rect l="l" t="t" r="r" b="b"/>
            <a:pathLst>
              <a:path w="3438144" h="2732506">
                <a:moveTo>
                  <a:pt x="1719072" y="1227183"/>
                </a:moveTo>
                <a:cubicBezTo>
                  <a:pt x="1961590" y="1227183"/>
                  <a:pt x="2158189" y="1423782"/>
                  <a:pt x="2158189" y="1666300"/>
                </a:cubicBezTo>
                <a:cubicBezTo>
                  <a:pt x="2158189" y="1908818"/>
                  <a:pt x="1961590" y="2105417"/>
                  <a:pt x="1719072" y="2105417"/>
                </a:cubicBezTo>
                <a:cubicBezTo>
                  <a:pt x="1476554" y="2105417"/>
                  <a:pt x="1279955" y="1908818"/>
                  <a:pt x="1279955" y="1666300"/>
                </a:cubicBezTo>
                <a:cubicBezTo>
                  <a:pt x="1279955" y="1423782"/>
                  <a:pt x="1476554" y="1227183"/>
                  <a:pt x="1719072" y="1227183"/>
                </a:cubicBezTo>
                <a:close/>
                <a:moveTo>
                  <a:pt x="1719072" y="997872"/>
                </a:moveTo>
                <a:cubicBezTo>
                  <a:pt x="1349909" y="997872"/>
                  <a:pt x="1050644" y="1297137"/>
                  <a:pt x="1050644" y="1666300"/>
                </a:cubicBezTo>
                <a:cubicBezTo>
                  <a:pt x="1050644" y="2035463"/>
                  <a:pt x="1349909" y="2334728"/>
                  <a:pt x="1719072" y="2334728"/>
                </a:cubicBezTo>
                <a:cubicBezTo>
                  <a:pt x="2088235" y="2334728"/>
                  <a:pt x="2387500" y="2035463"/>
                  <a:pt x="2387500" y="1666300"/>
                </a:cubicBezTo>
                <a:cubicBezTo>
                  <a:pt x="2387500" y="1297137"/>
                  <a:pt x="2088235" y="997872"/>
                  <a:pt x="1719072" y="997872"/>
                </a:cubicBezTo>
                <a:close/>
                <a:moveTo>
                  <a:pt x="575044" y="803862"/>
                </a:moveTo>
                <a:cubicBezTo>
                  <a:pt x="495506" y="803862"/>
                  <a:pt x="431028" y="868340"/>
                  <a:pt x="431028" y="947878"/>
                </a:cubicBezTo>
                <a:cubicBezTo>
                  <a:pt x="431028" y="1027416"/>
                  <a:pt x="495506" y="1091894"/>
                  <a:pt x="575044" y="1091894"/>
                </a:cubicBezTo>
                <a:cubicBezTo>
                  <a:pt x="654582" y="1091894"/>
                  <a:pt x="719060" y="1027416"/>
                  <a:pt x="719060" y="947878"/>
                </a:cubicBezTo>
                <a:cubicBezTo>
                  <a:pt x="719060" y="868340"/>
                  <a:pt x="654582" y="803862"/>
                  <a:pt x="575044" y="803862"/>
                </a:cubicBezTo>
                <a:close/>
                <a:moveTo>
                  <a:pt x="1365940" y="0"/>
                </a:moveTo>
                <a:lnTo>
                  <a:pt x="1998164" y="0"/>
                </a:lnTo>
                <a:cubicBezTo>
                  <a:pt x="2213188" y="0"/>
                  <a:pt x="2387500" y="174312"/>
                  <a:pt x="2387500" y="389336"/>
                </a:cubicBezTo>
                <a:lnTo>
                  <a:pt x="2384456" y="419529"/>
                </a:lnTo>
                <a:lnTo>
                  <a:pt x="3040081" y="419529"/>
                </a:lnTo>
                <a:cubicBezTo>
                  <a:pt x="3259925" y="419529"/>
                  <a:pt x="3438144" y="597748"/>
                  <a:pt x="3438144" y="817592"/>
                </a:cubicBezTo>
                <a:lnTo>
                  <a:pt x="3438144" y="2334443"/>
                </a:lnTo>
                <a:cubicBezTo>
                  <a:pt x="3438144" y="2554287"/>
                  <a:pt x="3259925" y="2732506"/>
                  <a:pt x="3040081" y="2732506"/>
                </a:cubicBezTo>
                <a:lnTo>
                  <a:pt x="398063" y="2732506"/>
                </a:lnTo>
                <a:cubicBezTo>
                  <a:pt x="178219" y="2732506"/>
                  <a:pt x="0" y="2554287"/>
                  <a:pt x="0" y="2334443"/>
                </a:cubicBezTo>
                <a:lnTo>
                  <a:pt x="0" y="817592"/>
                </a:lnTo>
                <a:cubicBezTo>
                  <a:pt x="0" y="597748"/>
                  <a:pt x="178219" y="419529"/>
                  <a:pt x="398063" y="419529"/>
                </a:cubicBezTo>
                <a:lnTo>
                  <a:pt x="979648" y="419529"/>
                </a:lnTo>
                <a:cubicBezTo>
                  <a:pt x="976997" y="409663"/>
                  <a:pt x="976604" y="399545"/>
                  <a:pt x="976604" y="389336"/>
                </a:cubicBezTo>
                <a:cubicBezTo>
                  <a:pt x="976604" y="174312"/>
                  <a:pt x="1150916" y="0"/>
                  <a:pt x="136594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dir="t" rig="threeP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altLang="en-US" lang="zh-CN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17" name="KSO_Shape"/>
          <p:cNvSpPr/>
          <p:nvPr/>
        </p:nvSpPr>
        <p:spPr>
          <a:xfrm>
            <a:off x="7061519" y="1237515"/>
            <a:ext cx="975213" cy="774224"/>
          </a:xfrm>
          <a:custGeom>
            <a:avLst/>
            <a:ahLst/>
            <a:rect l="l" t="t" r="r" b="b"/>
            <a:pathLst>
              <a:path w="3438144" h="2732506">
                <a:moveTo>
                  <a:pt x="1719072" y="1227183"/>
                </a:moveTo>
                <a:cubicBezTo>
                  <a:pt x="1961590" y="1227183"/>
                  <a:pt x="2158189" y="1423782"/>
                  <a:pt x="2158189" y="1666300"/>
                </a:cubicBezTo>
                <a:cubicBezTo>
                  <a:pt x="2158189" y="1908818"/>
                  <a:pt x="1961590" y="2105417"/>
                  <a:pt x="1719072" y="2105417"/>
                </a:cubicBezTo>
                <a:cubicBezTo>
                  <a:pt x="1476554" y="2105417"/>
                  <a:pt x="1279955" y="1908818"/>
                  <a:pt x="1279955" y="1666300"/>
                </a:cubicBezTo>
                <a:cubicBezTo>
                  <a:pt x="1279955" y="1423782"/>
                  <a:pt x="1476554" y="1227183"/>
                  <a:pt x="1719072" y="1227183"/>
                </a:cubicBezTo>
                <a:close/>
                <a:moveTo>
                  <a:pt x="1719072" y="997872"/>
                </a:moveTo>
                <a:cubicBezTo>
                  <a:pt x="1349909" y="997872"/>
                  <a:pt x="1050644" y="1297137"/>
                  <a:pt x="1050644" y="1666300"/>
                </a:cubicBezTo>
                <a:cubicBezTo>
                  <a:pt x="1050644" y="2035463"/>
                  <a:pt x="1349909" y="2334728"/>
                  <a:pt x="1719072" y="2334728"/>
                </a:cubicBezTo>
                <a:cubicBezTo>
                  <a:pt x="2088235" y="2334728"/>
                  <a:pt x="2387500" y="2035463"/>
                  <a:pt x="2387500" y="1666300"/>
                </a:cubicBezTo>
                <a:cubicBezTo>
                  <a:pt x="2387500" y="1297137"/>
                  <a:pt x="2088235" y="997872"/>
                  <a:pt x="1719072" y="997872"/>
                </a:cubicBezTo>
                <a:close/>
                <a:moveTo>
                  <a:pt x="575044" y="803862"/>
                </a:moveTo>
                <a:cubicBezTo>
                  <a:pt x="495506" y="803862"/>
                  <a:pt x="431028" y="868340"/>
                  <a:pt x="431028" y="947878"/>
                </a:cubicBezTo>
                <a:cubicBezTo>
                  <a:pt x="431028" y="1027416"/>
                  <a:pt x="495506" y="1091894"/>
                  <a:pt x="575044" y="1091894"/>
                </a:cubicBezTo>
                <a:cubicBezTo>
                  <a:pt x="654582" y="1091894"/>
                  <a:pt x="719060" y="1027416"/>
                  <a:pt x="719060" y="947878"/>
                </a:cubicBezTo>
                <a:cubicBezTo>
                  <a:pt x="719060" y="868340"/>
                  <a:pt x="654582" y="803862"/>
                  <a:pt x="575044" y="803862"/>
                </a:cubicBezTo>
                <a:close/>
                <a:moveTo>
                  <a:pt x="1365940" y="0"/>
                </a:moveTo>
                <a:lnTo>
                  <a:pt x="1998164" y="0"/>
                </a:lnTo>
                <a:cubicBezTo>
                  <a:pt x="2213188" y="0"/>
                  <a:pt x="2387500" y="174312"/>
                  <a:pt x="2387500" y="389336"/>
                </a:cubicBezTo>
                <a:lnTo>
                  <a:pt x="2384456" y="419529"/>
                </a:lnTo>
                <a:lnTo>
                  <a:pt x="3040081" y="419529"/>
                </a:lnTo>
                <a:cubicBezTo>
                  <a:pt x="3259925" y="419529"/>
                  <a:pt x="3438144" y="597748"/>
                  <a:pt x="3438144" y="817592"/>
                </a:cubicBezTo>
                <a:lnTo>
                  <a:pt x="3438144" y="2334443"/>
                </a:lnTo>
                <a:cubicBezTo>
                  <a:pt x="3438144" y="2554287"/>
                  <a:pt x="3259925" y="2732506"/>
                  <a:pt x="3040081" y="2732506"/>
                </a:cubicBezTo>
                <a:lnTo>
                  <a:pt x="398063" y="2732506"/>
                </a:lnTo>
                <a:cubicBezTo>
                  <a:pt x="178219" y="2732506"/>
                  <a:pt x="0" y="2554287"/>
                  <a:pt x="0" y="2334443"/>
                </a:cubicBezTo>
                <a:lnTo>
                  <a:pt x="0" y="817592"/>
                </a:lnTo>
                <a:cubicBezTo>
                  <a:pt x="0" y="597748"/>
                  <a:pt x="178219" y="419529"/>
                  <a:pt x="398063" y="419529"/>
                </a:cubicBezTo>
                <a:lnTo>
                  <a:pt x="979648" y="419529"/>
                </a:lnTo>
                <a:cubicBezTo>
                  <a:pt x="976997" y="409663"/>
                  <a:pt x="976604" y="399545"/>
                  <a:pt x="976604" y="389336"/>
                </a:cubicBezTo>
                <a:cubicBezTo>
                  <a:pt x="976604" y="174312"/>
                  <a:pt x="1150916" y="0"/>
                  <a:pt x="1365940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dir="t" rig="threePt"/>
            </a:scene3d>
            <a:sp3d contourW="12700">
              <a:contourClr>
                <a:srgbClr val="FFFFFF"/>
              </a:contourClr>
            </a:sp3d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altLang="en-US" lang="zh-CN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48618" name="矩形 2"/>
          <p:cNvSpPr/>
          <p:nvPr/>
        </p:nvSpPr>
        <p:spPr>
          <a:xfrm>
            <a:off x="1965643" y="1123315"/>
            <a:ext cx="1363980" cy="1170940"/>
          </a:xfrm>
          <a:prstGeom prst="rect"/>
          <a:noFill/>
          <a:ln>
            <a:noFill/>
          </a:ln>
        </p:spPr>
        <p:txBody>
          <a:bodyPr anchor="t" rtlCol="0" wrap="none">
            <a:spAutoFit/>
          </a:bodyPr>
          <a:p>
            <a:pPr algn="ctr"/>
            <a:r>
              <a:rPr altLang="zh-CN" b="1" sz="7200"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</a:rPr>
              <a:t>Q1</a:t>
            </a:r>
            <a:endParaRPr altLang="zh-CN" b="1" sz="7200" 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</a:endParaRPr>
          </a:p>
        </p:txBody>
      </p:sp>
      <p:sp>
        <p:nvSpPr>
          <p:cNvPr id="1048619" name="矩形 4"/>
          <p:cNvSpPr/>
          <p:nvPr/>
        </p:nvSpPr>
        <p:spPr>
          <a:xfrm>
            <a:off x="5405438" y="1123315"/>
            <a:ext cx="1452881" cy="1170940"/>
          </a:xfrm>
          <a:prstGeom prst="rect"/>
          <a:noFill/>
          <a:ln>
            <a:noFill/>
          </a:ln>
        </p:spPr>
        <p:txBody>
          <a:bodyPr anchor="t" rtlCol="0" wrap="none">
            <a:spAutoFit/>
          </a:bodyPr>
          <a:p>
            <a:pPr algn="ctr"/>
            <a:r>
              <a:rPr altLang="zh-CN" b="1" sz="7200"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</a:rPr>
              <a:t>Q2</a:t>
            </a:r>
            <a:endParaRPr altLang="zh-CN" b="1" sz="7200" 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</a:endParaRPr>
          </a:p>
        </p:txBody>
      </p:sp>
      <p:sp>
        <p:nvSpPr>
          <p:cNvPr id="1048620" name="矩形 18"/>
          <p:cNvSpPr/>
          <p:nvPr/>
        </p:nvSpPr>
        <p:spPr>
          <a:xfrm>
            <a:off x="8845233" y="1123315"/>
            <a:ext cx="1452880" cy="1170940"/>
          </a:xfrm>
          <a:prstGeom prst="rect"/>
          <a:noFill/>
          <a:ln>
            <a:noFill/>
          </a:ln>
        </p:spPr>
        <p:txBody>
          <a:bodyPr anchor="t" rtlCol="0" wrap="none">
            <a:spAutoFit/>
          </a:bodyPr>
          <a:p>
            <a:pPr algn="ctr"/>
            <a:r>
              <a:rPr altLang="zh-CN" b="1" sz="7200" lang="en-US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</a:rPr>
              <a:t>Q3</a:t>
            </a:r>
            <a:endParaRPr altLang="zh-CN" b="1" sz="7200" lang="en-US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</a:endParaRPr>
          </a:p>
        </p:txBody>
      </p:sp>
      <p:sp>
        <p:nvSpPr>
          <p:cNvPr id="1048621" name="文本框 20"/>
          <p:cNvSpPr txBox="1"/>
          <p:nvPr/>
        </p:nvSpPr>
        <p:spPr>
          <a:xfrm>
            <a:off x="8773160" y="2385060"/>
            <a:ext cx="1731645" cy="80264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en-US" sz="2400" lang="zh-CN"/>
              <a:t>耐药性难以检测</a:t>
            </a:r>
            <a:endParaRPr altLang="en-US" sz="2400" lang="zh-CN"/>
          </a:p>
        </p:txBody>
      </p:sp>
      <p:sp>
        <p:nvSpPr>
          <p:cNvPr id="1048622" name="文本框 21"/>
          <p:cNvSpPr txBox="1"/>
          <p:nvPr/>
        </p:nvSpPr>
        <p:spPr>
          <a:xfrm>
            <a:off x="8574405" y="3215005"/>
            <a:ext cx="2172335" cy="224536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sz="2000" lang="zh-CN">
                <a:latin typeface="方正舒体" panose="02010601030101010101" charset="-122"/>
                <a:ea typeface="方正舒体" panose="02010601030101010101" charset="-122"/>
              </a:rPr>
              <a:t>抗生素的大量使用，使海洋微生物不得不对不同方向的基因进行突变以维持种群生存，这增加了检测难度。</a:t>
            </a:r>
            <a:endParaRPr altLang="en-US" sz="2000" lang="zh-CN">
              <a:latin typeface="方正舒体" panose="02010601030101010101" charset="-122"/>
              <a:ea typeface="方正舒体" panose="02010601030101010101" charset="-122"/>
            </a:endParaRPr>
          </a:p>
        </p:txBody>
      </p:sp>
    </p:spTree>
  </p:cSld>
  <p:clrMapOvr>
    <a:masterClrMapping/>
  </p:clrMapOvr>
  <p:transition advTm="0"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15"/>
                                        <p:tgtEl>
                                          <p:spTgt spid="104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16"/>
                                        <p:tgtEl>
                                          <p:spTgt spid="104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7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8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0"/>
                                        <p:tgtEl>
                                          <p:spTgt spid="1048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1"/>
                                        <p:tgtEl>
                                          <p:spTgt spid="104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2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3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5"/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6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28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30"/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31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2" nodeType="with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dur="500" id="34"/>
                                        <p:tgtEl>
                                          <p:spTgt spid="104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5" nodeType="with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dur="500" id="37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8" nodeType="withEffect" presetClass="entr" presetID="9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dur="500" id="40"/>
                                        <p:tgtEl>
                                          <p:spTgt spid="104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1" grpId="0" bldLvl="0" animBg="1"/>
      <p:bldP spid="1048612" grpId="0" bldLvl="0" animBg="1"/>
      <p:bldP spid="1048613" grpId="0" bldLvl="0" animBg="1"/>
      <p:bldP spid="10486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图片 1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pic>
        <p:nvPicPr>
          <p:cNvPr id="2097191" name="图片 2" descr="816050中间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/>
          <a:srcRect/>
          <a:stretch>
            <a:fillRect/>
          </a:stretch>
        </p:blipFill>
        <p:spPr>
          <a:xfrm>
            <a:off x="4584065" y="3820795"/>
            <a:ext cx="3023235" cy="2446020"/>
          </a:xfrm>
          <a:prstGeom prst="rect"/>
        </p:spPr>
      </p:pic>
      <p:pic>
        <p:nvPicPr>
          <p:cNvPr id="2097192" name="图片 10" descr="816050下部光斑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602230" y="5302250"/>
            <a:ext cx="5793740" cy="1568450"/>
          </a:xfrm>
          <a:prstGeom prst="rect"/>
        </p:spPr>
      </p:pic>
      <p:sp>
        <p:nvSpPr>
          <p:cNvPr id="1048626" name="圆角矩形 6"/>
          <p:cNvSpPr/>
          <p:nvPr/>
        </p:nvSpPr>
        <p:spPr>
          <a:xfrm>
            <a:off x="1652905" y="1308100"/>
            <a:ext cx="9196070" cy="4450080"/>
          </a:xfrm>
          <a:prstGeom prst="roundRect">
            <a:avLst>
              <a:gd name="adj" fmla="val 12351"/>
            </a:avLst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193" name="图片 4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rcRect/>
          <a:stretch>
            <a:fillRect/>
          </a:stretch>
        </p:blipFill>
        <p:spPr>
          <a:xfrm>
            <a:off x="24130" y="3082290"/>
            <a:ext cx="1863725" cy="3732530"/>
          </a:xfrm>
          <a:prstGeom prst="rect"/>
        </p:spPr>
      </p:pic>
      <p:pic>
        <p:nvPicPr>
          <p:cNvPr id="2097194" name="图片 5" descr="816050左下1"/>
          <p:cNvPicPr>
            <a:picLocks noChangeAspect="1"/>
          </p:cNvPicPr>
          <p:nvPr/>
        </p:nvPicPr>
        <p:blipFill>
          <a:blip xmlns:r="http://schemas.openxmlformats.org/officeDocument/2006/relationships" r:embed="rId5" cstate="screen">
            <a:lum contrast="-42000"/>
          </a:blip>
          <a:srcRect/>
          <a:stretch>
            <a:fillRect/>
          </a:stretch>
        </p:blipFill>
        <p:spPr>
          <a:xfrm>
            <a:off x="808990" y="3973830"/>
            <a:ext cx="2569845" cy="2896870"/>
          </a:xfrm>
          <a:prstGeom prst="rect"/>
        </p:spPr>
      </p:pic>
      <p:pic>
        <p:nvPicPr>
          <p:cNvPr id="2097195" name="图片 3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6" cstate="screen">
            <a:lum bright="36000" contrast="-42000"/>
          </a:blip>
          <a:srcRect/>
          <a:stretch>
            <a:fillRect/>
          </a:stretch>
        </p:blipFill>
        <p:spPr>
          <a:xfrm>
            <a:off x="9817735" y="2109470"/>
            <a:ext cx="2401570" cy="4367530"/>
          </a:xfrm>
          <a:prstGeom prst="rect"/>
        </p:spPr>
      </p:pic>
      <p:pic>
        <p:nvPicPr>
          <p:cNvPr id="2097196" name="图片 7" descr="816050右下海星"/>
          <p:cNvPicPr>
            <a:picLocks noChangeAspect="1"/>
          </p:cNvPicPr>
          <p:nvPr/>
        </p:nvPicPr>
        <p:blipFill>
          <a:blip xmlns:r="http://schemas.openxmlformats.org/officeDocument/2006/relationships" r:embed="rId7" cstate="screen"/>
          <a:srcRect/>
          <a:stretch>
            <a:fillRect/>
          </a:stretch>
        </p:blipFill>
        <p:spPr>
          <a:xfrm rot="20820000">
            <a:off x="8538210" y="5062220"/>
            <a:ext cx="2265045" cy="2787015"/>
          </a:xfrm>
          <a:prstGeom prst="rect"/>
        </p:spPr>
      </p:pic>
      <p:sp>
        <p:nvSpPr>
          <p:cNvPr id="1048627" name="文本框 8"/>
          <p:cNvSpPr txBox="1"/>
          <p:nvPr/>
        </p:nvSpPr>
        <p:spPr>
          <a:xfrm>
            <a:off x="5682275" y="2109724"/>
            <a:ext cx="1833880" cy="1399540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pPr algn="ctr"/>
            <a:r>
              <a:rPr dirty="0" sz="8800" lang="en-US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02 </a:t>
            </a:r>
            <a:endParaRPr altLang="en-US" dirty="0" sz="8800" lang="en-US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sp>
        <p:nvSpPr>
          <p:cNvPr id="1048628" name="文本框 14"/>
          <p:cNvSpPr txBox="1"/>
          <p:nvPr/>
        </p:nvSpPr>
        <p:spPr>
          <a:xfrm>
            <a:off x="4794758" y="3786124"/>
            <a:ext cx="2697479" cy="993141"/>
          </a:xfrm>
          <a:prstGeom prst="rect"/>
          <a:noFill/>
          <a:ln>
            <a:noFill/>
          </a:ln>
        </p:spPr>
        <p:txBody>
          <a:bodyPr rtlCol="0" wrap="none">
            <a:spAutoFit/>
          </a:bodyPr>
          <a:p>
            <a:r>
              <a:rPr altLang="zh-CN" dirty="0" sz="6000" lang="en-US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Design</a:t>
            </a:r>
            <a:endParaRPr altLang="zh-CN" dirty="0" sz="6000" lang="en-US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197" name="图片 15" descr="816050气泡2"/>
          <p:cNvPicPr>
            <a:picLocks noChangeAspect="1"/>
          </p:cNvPicPr>
          <p:nvPr/>
        </p:nvPicPr>
        <p:blipFill>
          <a:blip xmlns:r="http://schemas.openxmlformats.org/officeDocument/2006/relationships" r:embed="rId8" cstate="screen"/>
          <a:srcRect/>
          <a:stretch>
            <a:fillRect/>
          </a:stretch>
        </p:blipFill>
        <p:spPr>
          <a:xfrm>
            <a:off x="6851015" y="-102235"/>
            <a:ext cx="5045075" cy="3325495"/>
          </a:xfrm>
          <a:prstGeom prst="rect"/>
        </p:spPr>
      </p:pic>
      <p:pic>
        <p:nvPicPr>
          <p:cNvPr id="2097198" name="图片 16" descr="816050气泡2"/>
          <p:cNvPicPr>
            <a:picLocks noChangeAspect="1"/>
          </p:cNvPicPr>
          <p:nvPr/>
        </p:nvPicPr>
        <p:blipFill>
          <a:blip xmlns:r="http://schemas.openxmlformats.org/officeDocument/2006/relationships" r:embed="rId8" cstate="screen"/>
          <a:srcRect/>
          <a:stretch>
            <a:fillRect/>
          </a:stretch>
        </p:blipFill>
        <p:spPr>
          <a:xfrm>
            <a:off x="720090" y="-6350"/>
            <a:ext cx="5045075" cy="332549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0" p14:dur="1600">
        <p:blinds dir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dur="500" id="7"/>
                                        <p:tgtEl>
                                          <p:spTgt spid="1048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2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4"/>
                                        <p:tgtEl>
                                          <p:spTgt spid="2097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8"/>
                                        <p:tgtEl>
                                          <p:spTgt spid="2097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22"/>
                                        <p:tgtEl>
                                          <p:spTgt spid="1048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23"/>
                                        <p:tgtEl>
                                          <p:spTgt spid="104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id="25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2097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9">
                            <p:stCondLst>
                              <p:cond delay="2500"/>
                            </p:stCondLst>
                            <p:childTnLst>
                              <p:par>
                                <p:cTn fill="hold" grpId="0" id="30" nodeType="afterEffect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id="32"/>
                                        <p:tgtEl>
                                          <p:spTgt spid="1048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dur="500" id="33"/>
                                        <p:tgtEl>
                                          <p:spTgt spid="1048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26" grpId="0" bldLvl="0" animBg="1"/>
      <p:bldP spid="1048627" grpId="0"/>
      <p:bldP spid="10486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9" name="图片 3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sp>
        <p:nvSpPr>
          <p:cNvPr id="1048632" name="矩形 8"/>
          <p:cNvSpPr/>
          <p:nvPr/>
        </p:nvSpPr>
        <p:spPr>
          <a:xfrm>
            <a:off x="590550" y="470535"/>
            <a:ext cx="11038840" cy="592455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sp>
        <p:nvSpPr>
          <p:cNvPr id="1048633" name="文本框 31"/>
          <p:cNvSpPr txBox="1"/>
          <p:nvPr/>
        </p:nvSpPr>
        <p:spPr>
          <a:xfrm>
            <a:off x="1026668" y="706374"/>
            <a:ext cx="995680" cy="583565"/>
          </a:xfrm>
          <a:prstGeom prst="rect"/>
          <a:noFill/>
        </p:spPr>
        <p:txBody>
          <a:bodyPr rtlCol="0" wrap="none">
            <a:spAutoFit/>
          </a:bodyPr>
          <a:p>
            <a:pPr algn="l"/>
            <a:r>
              <a:rPr dirty="0" sz="3200" lang="zh-CN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概述</a:t>
            </a:r>
            <a:endParaRPr dirty="0" sz="32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200" name="图片 7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>
            <a:lum bright="36000" contrast="-42000"/>
          </a:blip>
          <a:srcRect/>
          <a:stretch>
            <a:fillRect/>
          </a:stretch>
        </p:blipFill>
        <p:spPr>
          <a:xfrm>
            <a:off x="10817225" y="4581525"/>
            <a:ext cx="1402080" cy="2550795"/>
          </a:xfrm>
          <a:prstGeom prst="rect"/>
        </p:spPr>
      </p:pic>
      <p:pic>
        <p:nvPicPr>
          <p:cNvPr id="2097201" name="图片 5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4130" y="3658235"/>
            <a:ext cx="1576070" cy="3156585"/>
          </a:xfrm>
          <a:prstGeom prst="rect"/>
        </p:spPr>
      </p:pic>
      <p:sp>
        <p:nvSpPr>
          <p:cNvPr id="1048634" name="文本框 2"/>
          <p:cNvSpPr txBox="1"/>
          <p:nvPr/>
        </p:nvSpPr>
        <p:spPr>
          <a:xfrm>
            <a:off x="2417445" y="2010410"/>
            <a:ext cx="7445375" cy="3251200"/>
          </a:xfrm>
          <a:prstGeom prst="rect"/>
          <a:noFill/>
        </p:spPr>
        <p:txBody>
          <a:bodyPr rtlCol="0" wrap="square">
            <a:noAutofit/>
          </a:bodyPr>
          <a:p>
            <a:r>
              <a:rPr altLang="en-US" lang="zh-CN"/>
              <a:t>构建一种基于“Collateral cleavage”crispr-Cas检测方法，利用靶向结合s</a:t>
            </a:r>
            <a:r>
              <a:rPr altLang="zh-CN" lang="en-US"/>
              <a:t>RNA</a:t>
            </a:r>
            <a:r>
              <a:rPr altLang="en-US" lang="zh-CN"/>
              <a:t>s激活CAS酶（CAS13A1和CAS14A1）。</a:t>
            </a:r>
            <a:endParaRPr altLang="en-US" lang="zh-CN"/>
          </a:p>
          <a:p>
            <a:r>
              <a:rPr altLang="en-US" lang="zh-CN"/>
              <a:t>但</a:t>
            </a:r>
            <a:r>
              <a:rPr altLang="en-US" lang="zh-CN">
                <a:sym typeface="+mn-ea"/>
              </a:rPr>
              <a:t>当靶标系统含有靶标突变核酸片段（1个碱基不同）时，</a:t>
            </a:r>
            <a:r>
              <a:rPr altLang="en-US" lang="zh-CN"/>
              <a:t>会出现难以区分检测信号的来源和避免突变核酸片段的干扰，假阳性问题就会出现。针对这一问题，团队想到将单碱基突变序列与互补配对的CLAMP相结合，屏蔽突变序列，使Cas蛋白能够更准确地识别目标序列。同时，为保证CLAMP-突变序列的稳定性，我们将使用肽核酸（PNA）作为CLAMP的骨架，这将降低“假阳性”信号的强度，使我们更容易识别信号源，从而提高检测目标特异性，实现单碱基识别检测能力。该方案是对CRISPR/Cas（Cas13和CAS14）核酸检测方法特异性的改进。</a:t>
            </a:r>
            <a:endParaRPr altLang="en-US" lang="zh-CN"/>
          </a:p>
          <a:p>
            <a:r>
              <a:rPr altLang="en-US" lang="zh-CN"/>
              <a:t>另外csm6蛋白具有信号放大功能，可用于检测Cas13a和Cas14a蛋白。</a:t>
            </a:r>
            <a:endParaRPr altLang="en-US" lang="zh-CN"/>
          </a:p>
        </p:txBody>
      </p:sp>
    </p:spTree>
  </p:cSld>
  <p:clrMapOvr>
    <a:masterClrMapping/>
  </p:clrMapOvr>
  <p:transition advTm="0"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图片 3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sp>
        <p:nvSpPr>
          <p:cNvPr id="1048638" name="矩形 8"/>
          <p:cNvSpPr/>
          <p:nvPr/>
        </p:nvSpPr>
        <p:spPr>
          <a:xfrm>
            <a:off x="590550" y="470535"/>
            <a:ext cx="11038840" cy="592455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>
            <a:scene3d>
              <a:camera prst="orthographicFront"/>
              <a:lightRig dir="t" rig="threePt"/>
            </a:scene3d>
          </a:bodyPr>
          <a:p>
            <a:pPr algn="ctr"/>
            <a:endParaRPr altLang="en-US" lang="zh-CN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048639" name="文本框 31"/>
          <p:cNvSpPr txBox="1"/>
          <p:nvPr/>
        </p:nvSpPr>
        <p:spPr>
          <a:xfrm>
            <a:off x="1082548" y="706374"/>
            <a:ext cx="4958080" cy="574040"/>
          </a:xfrm>
          <a:prstGeom prst="rect"/>
          <a:noFill/>
        </p:spPr>
        <p:txBody>
          <a:bodyPr rtlCol="0" wrap="none">
            <a:spAutoFit/>
          </a:bodyPr>
          <a:p>
            <a:pPr algn="l"/>
            <a:r>
              <a:rPr dirty="0" sz="3200" lang="zh-CN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CAS 和 CSM6 蛋白的表达</a:t>
            </a:r>
            <a:endParaRPr dirty="0" sz="32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203" name="图片 7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>
            <a:lum bright="36000" contrast="-42000"/>
          </a:blip>
          <a:srcRect/>
          <a:stretch>
            <a:fillRect/>
          </a:stretch>
        </p:blipFill>
        <p:spPr>
          <a:xfrm>
            <a:off x="10817225" y="4581525"/>
            <a:ext cx="1402080" cy="2550795"/>
          </a:xfrm>
          <a:prstGeom prst="rect"/>
        </p:spPr>
      </p:pic>
      <p:pic>
        <p:nvPicPr>
          <p:cNvPr id="2097204" name="图片 5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4130" y="3658235"/>
            <a:ext cx="1576070" cy="3156585"/>
          </a:xfrm>
          <a:prstGeom prst="rect"/>
        </p:spPr>
      </p:pic>
      <p:pic>
        <p:nvPicPr>
          <p:cNvPr id="2097205" name="图形 44" descr="齿轮"/>
          <p:cNvPicPr>
            <a:picLocks noChangeAspect="1"/>
          </p:cNvPicPr>
          <p:nvPr/>
        </p:nvPicPr>
        <p:blipFill>
          <a:blip xmlns:r="http://schemas.openxmlformats.org/officeDocument/2006/relationships" r:embed="rId4" cstate="screen"/>
          <a:stretch>
            <a:fillRect/>
          </a:stretch>
        </p:blipFill>
        <p:spPr>
          <a:xfrm>
            <a:off x="4821555" y="2400300"/>
            <a:ext cx="805180" cy="805180"/>
          </a:xfrm>
          <a:prstGeom prst="rect"/>
        </p:spPr>
      </p:pic>
      <p:pic>
        <p:nvPicPr>
          <p:cNvPr id="2097206" name="图形 46" descr="灯泡"/>
          <p:cNvPicPr>
            <a:picLocks noChangeAspect="1"/>
          </p:cNvPicPr>
          <p:nvPr/>
        </p:nvPicPr>
        <p:blipFill>
          <a:blip xmlns:r="http://schemas.openxmlformats.org/officeDocument/2006/relationships" r:embed="rId5" cstate="screen"/>
          <a:stretch>
            <a:fillRect/>
          </a:stretch>
        </p:blipFill>
        <p:spPr>
          <a:xfrm>
            <a:off x="3126740" y="2381250"/>
            <a:ext cx="805180" cy="805180"/>
          </a:xfrm>
          <a:prstGeom prst="rect"/>
        </p:spPr>
      </p:pic>
      <p:pic>
        <p:nvPicPr>
          <p:cNvPr id="2097207" name="图形 47" descr="放大镜"/>
          <p:cNvPicPr>
            <a:picLocks noChangeAspect="1"/>
          </p:cNvPicPr>
          <p:nvPr/>
        </p:nvPicPr>
        <p:blipFill>
          <a:blip xmlns:r="http://schemas.openxmlformats.org/officeDocument/2006/relationships" r:embed="rId6" cstate="screen"/>
          <a:stretch>
            <a:fillRect/>
          </a:stretch>
        </p:blipFill>
        <p:spPr>
          <a:xfrm>
            <a:off x="6485255" y="2314575"/>
            <a:ext cx="805180" cy="805180"/>
          </a:xfrm>
          <a:prstGeom prst="rect"/>
        </p:spPr>
      </p:pic>
      <p:pic>
        <p:nvPicPr>
          <p:cNvPr id="2097208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082675" y="1471295"/>
            <a:ext cx="5193030" cy="4512310"/>
          </a:xfrm>
          <a:prstGeom prst="rect"/>
        </p:spPr>
      </p:pic>
      <p:sp>
        <p:nvSpPr>
          <p:cNvPr id="1048640" name="矩形 12"/>
          <p:cNvSpPr/>
          <p:nvPr/>
        </p:nvSpPr>
        <p:spPr>
          <a:xfrm>
            <a:off x="1577975" y="5010785"/>
            <a:ext cx="4700270" cy="1187450"/>
          </a:xfrm>
          <a:prstGeom prst="rect"/>
          <a:noFill/>
          <a:ln>
            <a:noFill/>
          </a:ln>
        </p:spPr>
        <p:txBody>
          <a:bodyPr anchor="t" rtlCol="0" wrap="none">
            <a:noAutofit/>
          </a:bodyPr>
          <a:p>
            <a:pPr algn="ctr"/>
            <a:r>
              <a:rPr altLang="en-US" b="1" sz="2800" lang="zh-CN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</a:rPr>
              <a:t>His tag-MBP-Cas14a9</a:t>
            </a:r>
            <a:r>
              <a:rPr altLang="en-US" b="1" sz="7200" lang="zh-CN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accent1"/>
                  </a:outerShdw>
                </a:effectLst>
              </a:rPr>
              <a:t> </a:t>
            </a:r>
            <a:endParaRPr altLang="en-US" b="1" sz="7200" lang="zh-CN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accent1"/>
                </a:outerShdw>
              </a:effectLst>
            </a:endParaRPr>
          </a:p>
        </p:txBody>
      </p:sp>
      <p:sp>
        <p:nvSpPr>
          <p:cNvPr id="1048641" name="文本框 14"/>
          <p:cNvSpPr txBox="1"/>
          <p:nvPr/>
        </p:nvSpPr>
        <p:spPr>
          <a:xfrm>
            <a:off x="6557645" y="1460500"/>
            <a:ext cx="4269740" cy="4091941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lang="zh-CN"/>
              <a:t>用于高效和高质量的 Cas14a 蛋白表达和纯化提取。</a:t>
            </a:r>
            <a:endParaRPr altLang="en-US" lang="zh-CN"/>
          </a:p>
          <a:p>
            <a:r>
              <a:rPr altLang="en-US" lang="zh-CN"/>
              <a:t>MBP有助于提高大肠杆菌中可溶性蛋白的产量，TEV作为酶促位点，在His与Ni柱结合后纯化MBP-Cas14a重组蛋白，Ni柱保留了纯Cas14a蛋白并使它通过肝素柱</a:t>
            </a:r>
            <a:endParaRPr altLang="en-US" lang="zh-CN"/>
          </a:p>
          <a:p>
            <a:r>
              <a:rPr altLang="en-US" lang="zh-CN"/>
              <a:t>在这里成功表达了 Cas14a 和 csm6 蛋白，这些蛋白在活动后被验证可以使用。</a:t>
            </a:r>
            <a:endParaRPr altLang="en-US" lang="zh-CN"/>
          </a:p>
          <a:p>
            <a:r>
              <a:rPr altLang="en-US" lang="zh-CN"/>
              <a:t>不足：但是在表达Cas13a蛋白的时候并没有得到预期的效果，而且表达的Cas13a浓度很低，经过多次尝试改变不同反应体系的条件都没有改善，所以考虑寻求其他团队的帮助或者购买Cas13a蛋白质在未来的实验中。</a:t>
            </a:r>
            <a:endParaRPr altLang="en-US" lang="zh-CN"/>
          </a:p>
        </p:txBody>
      </p:sp>
    </p:spTree>
  </p:cSld>
  <p:clrMapOvr>
    <a:masterClrMapping/>
  </p:clrMapOvr>
  <p:transition advTm="0"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9" name="图片 3" descr="816050背景"/>
          <p:cNvPicPr>
            <a:picLocks noChangeAspect="1"/>
          </p:cNvPicPr>
          <p:nvPr/>
        </p:nvPicPr>
        <p:blipFill>
          <a:blip xmlns:r="http://schemas.openxmlformats.org/officeDocument/2006/relationships" r:embed="rId1" cstate="screen"/>
          <a:srcRect/>
          <a:stretch>
            <a:fillRect/>
          </a:stretch>
        </p:blipFill>
        <p:spPr>
          <a:xfrm>
            <a:off x="-635" y="-6350"/>
            <a:ext cx="12219940" cy="6877050"/>
          </a:xfrm>
          <a:prstGeom prst="rect"/>
        </p:spPr>
      </p:pic>
      <p:sp>
        <p:nvSpPr>
          <p:cNvPr id="1048645" name="矩形 8"/>
          <p:cNvSpPr/>
          <p:nvPr/>
        </p:nvSpPr>
        <p:spPr>
          <a:xfrm>
            <a:off x="590550" y="470535"/>
            <a:ext cx="11038840" cy="5924550"/>
          </a:xfrm>
          <a:prstGeom prst="rect"/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en-US" lang="zh-CN">
                <a:cs typeface="+mn-ea"/>
                <a:sym typeface="+mn-lt"/>
              </a:rPr>
              <a:t>对DNA序列的检测结果（以相对荧光单位RFU表示）</a:t>
            </a:r>
            <a:endParaRPr altLang="en-US" lang="zh-CN">
              <a:cs typeface="+mn-ea"/>
              <a:sym typeface="+mn-lt"/>
            </a:endParaRPr>
          </a:p>
        </p:txBody>
      </p:sp>
      <p:sp>
        <p:nvSpPr>
          <p:cNvPr id="1048646" name="文本框 31"/>
          <p:cNvSpPr txBox="1"/>
          <p:nvPr/>
        </p:nvSpPr>
        <p:spPr>
          <a:xfrm>
            <a:off x="1265428" y="706374"/>
            <a:ext cx="2214880" cy="583565"/>
          </a:xfrm>
          <a:prstGeom prst="rect"/>
          <a:noFill/>
        </p:spPr>
        <p:txBody>
          <a:bodyPr rtlCol="0" wrap="none">
            <a:spAutoFit/>
          </a:bodyPr>
          <a:p>
            <a:pPr algn="l"/>
            <a:r>
              <a:rPr dirty="0" sz="3200" lang="zh-CN">
                <a:ln w="28575">
                  <a:noFill/>
                </a:ln>
                <a:solidFill>
                  <a:srgbClr val="0C4E6C"/>
                </a:solidFill>
                <a:cs typeface="+mn-ea"/>
                <a:sym typeface="+mn-lt"/>
              </a:rPr>
              <a:t>假阳性测试</a:t>
            </a:r>
            <a:endParaRPr dirty="0" sz="3200" lang="zh-CN">
              <a:ln w="28575">
                <a:noFill/>
              </a:ln>
              <a:solidFill>
                <a:srgbClr val="0C4E6C"/>
              </a:solidFill>
              <a:cs typeface="+mn-ea"/>
              <a:sym typeface="+mn-lt"/>
            </a:endParaRPr>
          </a:p>
        </p:txBody>
      </p:sp>
      <p:pic>
        <p:nvPicPr>
          <p:cNvPr id="2097210" name="图片 7" descr="816050右中"/>
          <p:cNvPicPr>
            <a:picLocks noChangeAspect="1"/>
          </p:cNvPicPr>
          <p:nvPr/>
        </p:nvPicPr>
        <p:blipFill>
          <a:blip xmlns:r="http://schemas.openxmlformats.org/officeDocument/2006/relationships" r:embed="rId2" cstate="screen">
            <a:lum bright="36000" contrast="-42000"/>
          </a:blip>
          <a:srcRect/>
          <a:stretch>
            <a:fillRect/>
          </a:stretch>
        </p:blipFill>
        <p:spPr>
          <a:xfrm>
            <a:off x="10817225" y="4581525"/>
            <a:ext cx="1402080" cy="2550795"/>
          </a:xfrm>
          <a:prstGeom prst="rect"/>
        </p:spPr>
      </p:pic>
      <p:pic>
        <p:nvPicPr>
          <p:cNvPr id="2097211" name="图片 5" descr="816050左下"/>
          <p:cNvPicPr>
            <a:picLocks noChangeAspect="1"/>
          </p:cNvPicPr>
          <p:nvPr/>
        </p:nvPicPr>
        <p:blipFill>
          <a:blip xmlns:r="http://schemas.openxmlformats.org/officeDocument/2006/relationships" r:embed="rId3" cstate="screen"/>
          <a:srcRect/>
          <a:stretch>
            <a:fillRect/>
          </a:stretch>
        </p:blipFill>
        <p:spPr>
          <a:xfrm>
            <a:off x="24130" y="3658235"/>
            <a:ext cx="1576070" cy="3156585"/>
          </a:xfrm>
          <a:prstGeom prst="rect"/>
        </p:spPr>
      </p:pic>
      <p:pic>
        <p:nvPicPr>
          <p:cNvPr id="2097212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479550" y="1371600"/>
            <a:ext cx="3282950" cy="2602230"/>
          </a:xfrm>
          <a:prstGeom prst="rect"/>
        </p:spPr>
      </p:pic>
      <p:sp>
        <p:nvSpPr>
          <p:cNvPr id="1048647" name="文本框 12"/>
          <p:cNvSpPr txBox="1"/>
          <p:nvPr/>
        </p:nvSpPr>
        <p:spPr>
          <a:xfrm>
            <a:off x="9142095" y="1975485"/>
            <a:ext cx="1950720" cy="64516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lang="zh-CN">
                <a:solidFill>
                  <a:schemeClr val="accent1"/>
                </a:solidFill>
              </a:rPr>
              <a:t>设计了12个奇数位点倒位的序列</a:t>
            </a:r>
            <a:endParaRPr altLang="en-US" lang="zh-CN">
              <a:solidFill>
                <a:schemeClr val="accent1"/>
              </a:solidFill>
            </a:endParaRPr>
          </a:p>
        </p:txBody>
      </p:sp>
      <p:pic>
        <p:nvPicPr>
          <p:cNvPr id="2097213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5120640" y="1371600"/>
            <a:ext cx="3783330" cy="2724150"/>
          </a:xfrm>
          <a:prstGeom prst="rect"/>
        </p:spPr>
      </p:pic>
      <p:pic>
        <p:nvPicPr>
          <p:cNvPr id="2097214" name="图片 14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5344795" y="4095750"/>
            <a:ext cx="3334385" cy="2156460"/>
          </a:xfrm>
          <a:prstGeom prst="rect"/>
        </p:spPr>
      </p:pic>
      <p:pic>
        <p:nvPicPr>
          <p:cNvPr id="2097215" name="图片 15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473200" y="4055745"/>
            <a:ext cx="3289300" cy="2324100"/>
          </a:xfrm>
          <a:prstGeom prst="rect"/>
        </p:spPr>
      </p:pic>
      <p:sp>
        <p:nvSpPr>
          <p:cNvPr id="1048648" name="文本框 16"/>
          <p:cNvSpPr txBox="1"/>
          <p:nvPr/>
        </p:nvSpPr>
        <p:spPr>
          <a:xfrm>
            <a:off x="9234170" y="4484370"/>
            <a:ext cx="1682115" cy="1158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lang="zh-CN">
                <a:solidFill>
                  <a:schemeClr val="accent1"/>
                </a:solidFill>
              </a:rPr>
              <a:t>对DNA序列的检测结果（以相对荧光单位RFU表示）</a:t>
            </a:r>
            <a:endParaRPr altLang="en-US" lang="zh-CN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advTm="0">
    <p:dissolv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2097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11"/>
                                        <p:tgtEl>
                                          <p:spTgt spid="2097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wbm04rf">
      <a:majorFont>
        <a:latin typeface="方正卡通简体"/>
        <a:ea typeface="方正卡通简体"/>
        <a:cs typeface=""/>
      </a:majorFont>
      <a:minorFont>
        <a:latin typeface="方正卡通简体"/>
        <a:ea typeface="方正卡通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4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演示</Application>
  <ScaleCrop>0</ScaleCrop>
  <Manager>第一PPT</Manager>
  <Company>第一PPT，www.1ppt.com</Company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卡通海底</dc:title>
  <dc:creator>第一PPT</dc:creator>
  <cp:lastModifiedBy>圈</cp:lastModifiedBy>
  <dcterms:created xsi:type="dcterms:W3CDTF">2019-06-01T14:13:00Z</dcterms:created>
  <dcterms:modified xsi:type="dcterms:W3CDTF">2023-02-21T14:55:53Z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B7E30D336A1D40E18997AC3CA7008AF0</vt:lpwstr>
  </property>
</Properties>
</file>